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9" r:id="rId4"/>
    <p:sldId id="272" r:id="rId5"/>
    <p:sldId id="270" r:id="rId6"/>
    <p:sldId id="271" r:id="rId7"/>
    <p:sldId id="268" r:id="rId8"/>
    <p:sldId id="259" r:id="rId9"/>
    <p:sldId id="260" r:id="rId10"/>
    <p:sldId id="261" r:id="rId11"/>
    <p:sldId id="262" r:id="rId12"/>
    <p:sldId id="263" r:id="rId13"/>
    <p:sldId id="265" r:id="rId14"/>
    <p:sldId id="266" r:id="rId15"/>
    <p:sldId id="273" r:id="rId16"/>
    <p:sldId id="274" r:id="rId17"/>
    <p:sldId id="275" r:id="rId18"/>
    <p:sldId id="267" r:id="rId19"/>
    <p:sldId id="257" r:id="rId20"/>
    <p:sldId id="276"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431" autoAdjust="0"/>
  </p:normalViewPr>
  <p:slideViewPr>
    <p:cSldViewPr>
      <p:cViewPr varScale="1">
        <p:scale>
          <a:sx n="67" d="100"/>
          <a:sy n="67" d="100"/>
        </p:scale>
        <p:origin x="-117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09/11/2013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com.co/url?sa=i&amp;rct=j&amp;q=&amp;esrc=s&amp;frm=1&amp;source=images&amp;cd=&amp;cad=rja&amp;docid=yfZK2NOuVAsFiM&amp;tbnid=1vifs_HTzyV2vM:&amp;ved=0CAUQjRw&amp;url=http://www.salud180.com/salud-dia-dia/fumas-en-el-coche&amp;ei=_A54Uu6CG7LJsQSo44C4BA&amp;bvm=bv.55819444,d.cWc&amp;psig=AFQjCNFmjhbU1PiyG1LwvFmpxh9KqJbnEQ&amp;ust=138368620021142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m.co/url?sa=i&amp;rct=j&amp;q=&amp;esrc=s&amp;frm=1&amp;source=images&amp;cd=&amp;cad=rja&amp;docid=bzYABrAZrl1wdM&amp;tbnid=wV0y86ZWvxDr6M:&amp;ved=0CAUQjRw&amp;url=http://manueljoseducacionfisica.blogspot.com/2012_10_01_archive.html&amp;ei=TNF4UoiJFsbJsQSIqYHIDA&amp;bvm=bv.55980276,d.cWc&amp;psig=AFQjCNHFF_Y3uzTsimAXEN7Ffl9Sa8iszA&amp;ust=1383735977463073"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m.co/url?sa=i&amp;rct=j&amp;q=&amp;esrc=s&amp;frm=1&amp;source=images&amp;cd=&amp;cad=rja&amp;docid=TJMNdjL8_faP7M&amp;tbnid=pSHWP1MrJOwF2M:&amp;ved=0CAUQjRw&amp;url=http://grupopedrojaen.com/dietas-milagro-vs-tratamientos-eticos-de-obesidad/&amp;ei=ad14UsimLa7gsASS8YGQBg&amp;bvm=bv.55980276,d.cWc&amp;psig=AFQjCNGTc7LAZ8xp5ITRlmHm3j09-dhqOA&amp;ust=1383739055214496"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m.co/url?sa=i&amp;rct=j&amp;q=&amp;esrc=s&amp;frm=1&amp;source=images&amp;cd=&amp;cad=rja&amp;docid=o6XXQxMbF3FxjM&amp;tbnid=e2tOjr1FCGGBwM:&amp;ved=0CAUQjRw&amp;url=http://yasalud.com/cancer-pulmonar/&amp;ei=PeZ4UsThOqjSsAS4rYDwDg&amp;bvm=bv.55980276,d.cWc&amp;psig=AFQjCNE-9DzcSGUMQezi-aNaZGlp9ieuAg&amp;ust=1383741342833429"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m.co/url?sa=i&amp;rct=j&amp;q=&amp;esrc=s&amp;frm=1&amp;source=images&amp;cd=&amp;cad=rja&amp;docid=o6XXQxMbF3FxjM&amp;tbnid=e2tOjr1FCGGBwM:&amp;ved=0CAUQjRw&amp;url=http://himajina.blogspot.com/2010_11_01_archive.html&amp;ei=uuh4Urf_GoLgsASB5IHQDg&amp;bvm=bv.55980276,d.cWc&amp;psig=AFQjCNE-9DzcSGUMQezi-aNaZGlp9ieuAg&amp;ust=1383741342833429"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google.com.co/url?sa=i&amp;rct=j&amp;q=&amp;esrc=s&amp;frm=1&amp;source=images&amp;cd=&amp;cad=rja&amp;docid=-pMt5MnO-SLmmM&amp;tbnid=QG4lFpz0VzKvvM:&amp;ved=0CAUQjRw&amp;url=http://www.youtube.com/watch?v=97BBN6nNmIk&amp;ei=gut4UoyxBPXesASbnoGoCg&amp;bvm=bv.55980276,d.cWc&amp;psig=AFQjCNEgnSwUk25wyXtyl93mxbFXVZ4uiA&amp;ust=1383742706089146"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eLOn5fSmVyd91M&amp;tbnid=CmplrtZt5ZVdPM:&amp;ved=0CAUQjRw&amp;url=http://josedanny-abba-padre.blogspot.com/2011/01/lectura-de-la-biblia-en-un-ano.html&amp;ei=ce54UoqoLZXLsAS_4YK4DA&amp;bvm=bv.55980276,d.cWc&amp;psig=AFQjCNGqS4yhsV7NNJCtzRBSfYSH7MXmgg&amp;ust=1383743459015172"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bS0F090CVULhvM&amp;tbnid=N2gdQVycFBFjpM:&amp;ved=0CAUQjRw&amp;url=http://cavilacionesdelagartija.blogspot.com/2012/04/chucherias-de-mi-infancia-anos-60-y-70.html&amp;ei=6v14UqnsJvLNsQSw4IGIBw&amp;bvm=bv.55980276,d.cWc&amp;psig=AFQjCNGpM61OR0-hnAlJ9TunghdRktan-w&amp;ust=1383747353827279" TargetMode="Externa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332656"/>
            <a:ext cx="7772400" cy="1470025"/>
          </a:xfrm>
          <a:blipFill>
            <a:blip r:embed="rId2"/>
            <a:tile tx="0" ty="0" sx="100000" sy="100000" flip="none" algn="tl"/>
          </a:blipFill>
        </p:spPr>
        <p:txBody>
          <a:bodyPr/>
          <a:lstStyle/>
          <a:p>
            <a:r>
              <a:rPr lang="es-CO" dirty="0" smtClean="0">
                <a:solidFill>
                  <a:srgbClr val="FF0000"/>
                </a:solidFill>
                <a:latin typeface="Algerian" pitchFamily="82" charset="0"/>
              </a:rPr>
              <a:t>COMO DEJAR DE FUNAR</a:t>
            </a:r>
            <a:endParaRPr lang="es-CO" dirty="0">
              <a:solidFill>
                <a:srgbClr val="FF0000"/>
              </a:solidFill>
              <a:latin typeface="Algerian" pitchFamily="82" charset="0"/>
            </a:endParaRPr>
          </a:p>
        </p:txBody>
      </p:sp>
      <p:pic>
        <p:nvPicPr>
          <p:cNvPr id="1026" name="Picture 2" descr="fumar ma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2132856"/>
            <a:ext cx="3096344" cy="4037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87427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376264"/>
          </a:xfrm>
        </p:spPr>
        <p:txBody>
          <a:bodyPr>
            <a:normAutofit fontScale="92500" lnSpcReduction="10000"/>
          </a:bodyPr>
          <a:lstStyle/>
          <a:p>
            <a:pPr marL="0" indent="0" algn="ctr">
              <a:buNone/>
            </a:pPr>
            <a:r>
              <a:rPr lang="es-CO" b="1" dirty="0"/>
              <a:t>DEJAR DE FUMAR</a:t>
            </a:r>
          </a:p>
          <a:p>
            <a:pPr marL="0" indent="0" algn="ctr">
              <a:buNone/>
            </a:pPr>
            <a:r>
              <a:rPr lang="es-CO" dirty="0"/>
              <a:t>Todas las personas que fuman, se encuentran expuestas a padecer una serie de problemas de salud que incluso pueden derivar a enfermedades muy graves. </a:t>
            </a:r>
            <a:endParaRPr lang="es-CO" dirty="0" smtClean="0"/>
          </a:p>
        </p:txBody>
      </p:sp>
      <p:pic>
        <p:nvPicPr>
          <p:cNvPr id="1026" name="Picture 2" descr="http://www.salud180.com/sites/default/files/styles/wide/public/field/image/2012/05/pasivo_final.jpg?itok=hGNsCZs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3843" y="2910313"/>
            <a:ext cx="3744417" cy="24003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3140968"/>
            <a:ext cx="4572000" cy="1938992"/>
          </a:xfrm>
          <a:prstGeom prst="rect">
            <a:avLst/>
          </a:prstGeom>
        </p:spPr>
        <p:txBody>
          <a:bodyPr>
            <a:spAutoFit/>
          </a:bodyPr>
          <a:lstStyle/>
          <a:p>
            <a:pPr algn="ctr"/>
            <a:r>
              <a:rPr lang="es-CO" sz="2400" dirty="0"/>
              <a:t>Las personas que fuman con exceso o los conocidos “fumadores pasivos”, se encuentran expuestos a padecer este problema y es necesario intentar erradicarlo. </a:t>
            </a:r>
          </a:p>
        </p:txBody>
      </p:sp>
      <p:sp>
        <p:nvSpPr>
          <p:cNvPr id="5" name="4 Rectángulo"/>
          <p:cNvSpPr/>
          <p:nvPr/>
        </p:nvSpPr>
        <p:spPr>
          <a:xfrm>
            <a:off x="337300" y="5445224"/>
            <a:ext cx="8640960" cy="1477328"/>
          </a:xfrm>
          <a:prstGeom prst="rect">
            <a:avLst/>
          </a:prstGeom>
        </p:spPr>
        <p:txBody>
          <a:bodyPr wrap="square">
            <a:spAutoFit/>
          </a:bodyPr>
          <a:lstStyle/>
          <a:p>
            <a:pPr algn="ctr"/>
            <a:r>
              <a:rPr lang="es-CO" sz="2400" i="1" dirty="0">
                <a:solidFill>
                  <a:srgbClr val="FF0000"/>
                </a:solidFill>
              </a:rPr>
              <a:t>Fumador «pasivo» es </a:t>
            </a:r>
            <a:r>
              <a:rPr lang="es-CO" sz="2400" i="1" dirty="0" smtClean="0">
                <a:solidFill>
                  <a:srgbClr val="FF0000"/>
                </a:solidFill>
              </a:rPr>
              <a:t>aquel </a:t>
            </a:r>
            <a:r>
              <a:rPr lang="es-CO" sz="2400" i="1" dirty="0">
                <a:solidFill>
                  <a:srgbClr val="FF0000"/>
                </a:solidFill>
              </a:rPr>
              <a:t>que aunque no fume, aspira el humo del cigarrillo, y aún más, si es una mujer embarazada, ese humo afecta al bebe que está en </a:t>
            </a:r>
            <a:r>
              <a:rPr lang="es-CO" sz="2400" i="1" dirty="0" smtClean="0">
                <a:solidFill>
                  <a:srgbClr val="FF0000"/>
                </a:solidFill>
              </a:rPr>
              <a:t>su vientre</a:t>
            </a:r>
            <a:r>
              <a:rPr lang="es-CO" sz="2400" i="1" dirty="0">
                <a:solidFill>
                  <a:srgbClr val="FF0000"/>
                </a:solidFill>
              </a:rPr>
              <a:t>.</a:t>
            </a:r>
          </a:p>
          <a:p>
            <a:endParaRPr lang="es-CO" dirty="0"/>
          </a:p>
        </p:txBody>
      </p:sp>
    </p:spTree>
    <p:extLst>
      <p:ext uri="{BB962C8B-B14F-4D97-AF65-F5344CB8AC3E}">
        <p14:creationId xmlns:p14="http://schemas.microsoft.com/office/powerpoint/2010/main" val="245471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80">
                                          <p:stCondLst>
                                            <p:cond delay="0"/>
                                          </p:stCondLst>
                                        </p:cTn>
                                        <p:tgtEl>
                                          <p:spTgt spid="1026"/>
                                        </p:tgtEl>
                                      </p:cBhvr>
                                    </p:animEffect>
                                    <p:anim calcmode="lin" valueType="num">
                                      <p:cBhvr>
                                        <p:cTn id="13"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6"/>
                                        </p:tgtEl>
                                      </p:cBhvr>
                                      <p:to x="100000" y="60000"/>
                                    </p:animScale>
                                    <p:animScale>
                                      <p:cBhvr>
                                        <p:cTn id="19" dur="166" decel="50000">
                                          <p:stCondLst>
                                            <p:cond delay="676"/>
                                          </p:stCondLst>
                                        </p:cTn>
                                        <p:tgtEl>
                                          <p:spTgt spid="1026"/>
                                        </p:tgtEl>
                                      </p:cBhvr>
                                      <p:to x="100000" y="100000"/>
                                    </p:animScale>
                                    <p:animScale>
                                      <p:cBhvr>
                                        <p:cTn id="20" dur="26">
                                          <p:stCondLst>
                                            <p:cond delay="1312"/>
                                          </p:stCondLst>
                                        </p:cTn>
                                        <p:tgtEl>
                                          <p:spTgt spid="1026"/>
                                        </p:tgtEl>
                                      </p:cBhvr>
                                      <p:to x="100000" y="80000"/>
                                    </p:animScale>
                                    <p:animScale>
                                      <p:cBhvr>
                                        <p:cTn id="21" dur="166" decel="50000">
                                          <p:stCondLst>
                                            <p:cond delay="1338"/>
                                          </p:stCondLst>
                                        </p:cTn>
                                        <p:tgtEl>
                                          <p:spTgt spid="1026"/>
                                        </p:tgtEl>
                                      </p:cBhvr>
                                      <p:to x="100000" y="100000"/>
                                    </p:animScale>
                                    <p:animScale>
                                      <p:cBhvr>
                                        <p:cTn id="22" dur="26">
                                          <p:stCondLst>
                                            <p:cond delay="1642"/>
                                          </p:stCondLst>
                                        </p:cTn>
                                        <p:tgtEl>
                                          <p:spTgt spid="1026"/>
                                        </p:tgtEl>
                                      </p:cBhvr>
                                      <p:to x="100000" y="90000"/>
                                    </p:animScale>
                                    <p:animScale>
                                      <p:cBhvr>
                                        <p:cTn id="23" dur="166" decel="50000">
                                          <p:stCondLst>
                                            <p:cond delay="1668"/>
                                          </p:stCondLst>
                                        </p:cTn>
                                        <p:tgtEl>
                                          <p:spTgt spid="1026"/>
                                        </p:tgtEl>
                                      </p:cBhvr>
                                      <p:to x="100000" y="100000"/>
                                    </p:animScale>
                                    <p:animScale>
                                      <p:cBhvr>
                                        <p:cTn id="24" dur="26">
                                          <p:stCondLst>
                                            <p:cond delay="1808"/>
                                          </p:stCondLst>
                                        </p:cTn>
                                        <p:tgtEl>
                                          <p:spTgt spid="1026"/>
                                        </p:tgtEl>
                                      </p:cBhvr>
                                      <p:to x="100000" y="95000"/>
                                    </p:animScale>
                                    <p:animScale>
                                      <p:cBhvr>
                                        <p:cTn id="25" dur="166" decel="50000">
                                          <p:stCondLst>
                                            <p:cond delay="1834"/>
                                          </p:stCondLst>
                                        </p:cTn>
                                        <p:tgtEl>
                                          <p:spTgt spid="1026"/>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80">
                                          <p:stCondLst>
                                            <p:cond delay="0"/>
                                          </p:stCondLst>
                                        </p:cTn>
                                        <p:tgtEl>
                                          <p:spTgt spid="4"/>
                                        </p:tgtEl>
                                      </p:cBhvr>
                                    </p:animEffect>
                                    <p:anim calcmode="lin" valueType="num">
                                      <p:cBhvr>
                                        <p:cTn id="2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4" dur="26">
                                          <p:stCondLst>
                                            <p:cond delay="650"/>
                                          </p:stCondLst>
                                        </p:cTn>
                                        <p:tgtEl>
                                          <p:spTgt spid="4"/>
                                        </p:tgtEl>
                                      </p:cBhvr>
                                      <p:to x="100000" y="60000"/>
                                    </p:animScale>
                                    <p:animScale>
                                      <p:cBhvr>
                                        <p:cTn id="35" dur="166" decel="50000">
                                          <p:stCondLst>
                                            <p:cond delay="676"/>
                                          </p:stCondLst>
                                        </p:cTn>
                                        <p:tgtEl>
                                          <p:spTgt spid="4"/>
                                        </p:tgtEl>
                                      </p:cBhvr>
                                      <p:to x="100000" y="100000"/>
                                    </p:animScale>
                                    <p:animScale>
                                      <p:cBhvr>
                                        <p:cTn id="36" dur="26">
                                          <p:stCondLst>
                                            <p:cond delay="1312"/>
                                          </p:stCondLst>
                                        </p:cTn>
                                        <p:tgtEl>
                                          <p:spTgt spid="4"/>
                                        </p:tgtEl>
                                      </p:cBhvr>
                                      <p:to x="100000" y="80000"/>
                                    </p:animScale>
                                    <p:animScale>
                                      <p:cBhvr>
                                        <p:cTn id="37" dur="166" decel="50000">
                                          <p:stCondLst>
                                            <p:cond delay="1338"/>
                                          </p:stCondLst>
                                        </p:cTn>
                                        <p:tgtEl>
                                          <p:spTgt spid="4"/>
                                        </p:tgtEl>
                                      </p:cBhvr>
                                      <p:to x="100000" y="100000"/>
                                    </p:animScale>
                                    <p:animScale>
                                      <p:cBhvr>
                                        <p:cTn id="38" dur="26">
                                          <p:stCondLst>
                                            <p:cond delay="1642"/>
                                          </p:stCondLst>
                                        </p:cTn>
                                        <p:tgtEl>
                                          <p:spTgt spid="4"/>
                                        </p:tgtEl>
                                      </p:cBhvr>
                                      <p:to x="100000" y="90000"/>
                                    </p:animScale>
                                    <p:animScale>
                                      <p:cBhvr>
                                        <p:cTn id="39" dur="166" decel="50000">
                                          <p:stCondLst>
                                            <p:cond delay="1668"/>
                                          </p:stCondLst>
                                        </p:cTn>
                                        <p:tgtEl>
                                          <p:spTgt spid="4"/>
                                        </p:tgtEl>
                                      </p:cBhvr>
                                      <p:to x="100000" y="100000"/>
                                    </p:animScale>
                                    <p:animScale>
                                      <p:cBhvr>
                                        <p:cTn id="40" dur="26">
                                          <p:stCondLst>
                                            <p:cond delay="1808"/>
                                          </p:stCondLst>
                                        </p:cTn>
                                        <p:tgtEl>
                                          <p:spTgt spid="4"/>
                                        </p:tgtEl>
                                      </p:cBhvr>
                                      <p:to x="100000" y="95000"/>
                                    </p:animScale>
                                    <p:animScale>
                                      <p:cBhvr>
                                        <p:cTn id="41" dur="166" decel="50000">
                                          <p:stCondLst>
                                            <p:cond delay="1834"/>
                                          </p:stCondLst>
                                        </p:cTn>
                                        <p:tgtEl>
                                          <p:spTgt spid="4"/>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circle(in)">
                                      <p:cBhvr>
                                        <p:cTn id="4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850106"/>
          </a:xfrm>
        </p:spPr>
        <p:txBody>
          <a:bodyPr>
            <a:normAutofit fontScale="90000"/>
          </a:bodyPr>
          <a:lstStyle/>
          <a:p>
            <a:r>
              <a:rPr lang="es-CO" b="1" dirty="0" smtClean="0"/>
              <a:t>¿Qué </a:t>
            </a:r>
            <a:r>
              <a:rPr lang="es-CO" b="1" dirty="0"/>
              <a:t>riesgos tiene el fumador pasivo?</a:t>
            </a:r>
            <a:endParaRPr lang="es-CO" dirty="0"/>
          </a:p>
        </p:txBody>
      </p:sp>
      <p:sp>
        <p:nvSpPr>
          <p:cNvPr id="3" name="2 Marcador de contenido"/>
          <p:cNvSpPr>
            <a:spLocks noGrp="1"/>
          </p:cNvSpPr>
          <p:nvPr>
            <p:ph idx="1"/>
          </p:nvPr>
        </p:nvSpPr>
        <p:spPr>
          <a:xfrm>
            <a:off x="457200" y="1628800"/>
            <a:ext cx="5122912" cy="4896544"/>
          </a:xfrm>
        </p:spPr>
        <p:txBody>
          <a:bodyPr>
            <a:normAutofit lnSpcReduction="10000"/>
          </a:bodyPr>
          <a:lstStyle/>
          <a:p>
            <a:pPr marL="0" indent="0" algn="ctr">
              <a:buNone/>
            </a:pPr>
            <a:r>
              <a:rPr lang="es-CO" dirty="0"/>
              <a:t>El ACHT esta formado por el humo que se desprende </a:t>
            </a:r>
            <a:r>
              <a:rPr lang="es-CO" u="sng" dirty="0"/>
              <a:t>del cigarrillo </a:t>
            </a:r>
            <a:r>
              <a:rPr lang="es-CO" dirty="0"/>
              <a:t>y por el humo que </a:t>
            </a:r>
            <a:r>
              <a:rPr lang="es-CO" u="sng" dirty="0"/>
              <a:t>expulsa</a:t>
            </a:r>
            <a:r>
              <a:rPr lang="es-CO" dirty="0"/>
              <a:t> el fumador después de fumar. Es incluso más dañino que el humo que </a:t>
            </a:r>
            <a:r>
              <a:rPr lang="es-CO" u="sng" dirty="0"/>
              <a:t>inhala</a:t>
            </a:r>
            <a:r>
              <a:rPr lang="es-CO" dirty="0"/>
              <a:t> el fumador, porque contiene mayores concentraciones de sustancias perjudiciales. </a:t>
            </a:r>
          </a:p>
        </p:txBody>
      </p:sp>
      <p:pic>
        <p:nvPicPr>
          <p:cNvPr id="4" name="Picture 2" descr="fumar m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772816"/>
            <a:ext cx="3096344" cy="273630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92080" y="4509120"/>
            <a:ext cx="3851920" cy="1908215"/>
          </a:xfrm>
          <a:prstGeom prst="rect">
            <a:avLst/>
          </a:prstGeom>
        </p:spPr>
        <p:txBody>
          <a:bodyPr wrap="square">
            <a:spAutoFit/>
          </a:bodyPr>
          <a:lstStyle/>
          <a:p>
            <a:pPr algn="ctr"/>
            <a:r>
              <a:rPr lang="es-CO" sz="2000" dirty="0">
                <a:solidFill>
                  <a:srgbClr val="FF0000"/>
                </a:solidFill>
              </a:rPr>
              <a:t>Observa lo que la ciencia ha descubierto: Es más dañino para tu salud, </a:t>
            </a:r>
            <a:r>
              <a:rPr lang="es-CO" sz="2000" dirty="0" smtClean="0">
                <a:solidFill>
                  <a:srgbClr val="FF0000"/>
                </a:solidFill>
              </a:rPr>
              <a:t>inhalar </a:t>
            </a:r>
            <a:r>
              <a:rPr lang="es-CO" sz="2000" dirty="0">
                <a:solidFill>
                  <a:srgbClr val="FF0000"/>
                </a:solidFill>
              </a:rPr>
              <a:t>el humo del cigarrillo del que fuma, que el humo que </a:t>
            </a:r>
            <a:r>
              <a:rPr lang="es-CO" sz="2000" dirty="0" smtClean="0">
                <a:solidFill>
                  <a:srgbClr val="FF0000"/>
                </a:solidFill>
              </a:rPr>
              <a:t>absorbe </a:t>
            </a:r>
            <a:r>
              <a:rPr lang="es-CO" sz="2000" dirty="0">
                <a:solidFill>
                  <a:srgbClr val="FF0000"/>
                </a:solidFill>
              </a:rPr>
              <a:t>el que lo fuma. </a:t>
            </a:r>
          </a:p>
          <a:p>
            <a:endParaRPr lang="es-CO" dirty="0"/>
          </a:p>
        </p:txBody>
      </p:sp>
    </p:spTree>
    <p:extLst>
      <p:ext uri="{BB962C8B-B14F-4D97-AF65-F5344CB8AC3E}">
        <p14:creationId xmlns:p14="http://schemas.microsoft.com/office/powerpoint/2010/main" val="327803639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620689"/>
            <a:ext cx="8568952" cy="2808312"/>
          </a:xfrm>
          <a:blipFill>
            <a:blip r:embed="rId2"/>
            <a:tile tx="0" ty="0" sx="100000" sy="100000" flip="none" algn="tl"/>
          </a:blipFill>
        </p:spPr>
        <p:txBody>
          <a:bodyPr>
            <a:normAutofit fontScale="92500" lnSpcReduction="20000"/>
          </a:bodyPr>
          <a:lstStyle/>
          <a:p>
            <a:pPr marL="0" indent="0" algn="ctr">
              <a:buNone/>
            </a:pPr>
            <a:r>
              <a:rPr lang="es-CO" dirty="0"/>
              <a:t>En un principio, se pensó que "fumar involuntariamente" causaba sobre todo efectos leves como irritación en los ojos. Sin embargo, hoy día se sabe que los fumadores pasivos presentan, con mayor frecuencia, alteraciones respiratorias, cardiacas, otorrinolaringológicas e incluso cáncer de pulmón. </a:t>
            </a:r>
            <a:br>
              <a:rPr lang="es-CO" dirty="0"/>
            </a:br>
            <a:endParaRPr lang="es-CO" dirty="0"/>
          </a:p>
        </p:txBody>
      </p:sp>
      <p:sp>
        <p:nvSpPr>
          <p:cNvPr id="4" name="3 Rectángulo"/>
          <p:cNvSpPr/>
          <p:nvPr/>
        </p:nvSpPr>
        <p:spPr>
          <a:xfrm>
            <a:off x="395536" y="3880393"/>
            <a:ext cx="4572000" cy="2308324"/>
          </a:xfrm>
          <a:prstGeom prst="rect">
            <a:avLst/>
          </a:prstGeom>
        </p:spPr>
        <p:txBody>
          <a:bodyPr>
            <a:spAutoFit/>
          </a:bodyPr>
          <a:lstStyle/>
          <a:p>
            <a:pPr algn="ctr"/>
            <a:r>
              <a:rPr lang="es-CO" sz="2400" dirty="0">
                <a:solidFill>
                  <a:srgbClr val="FF0000"/>
                </a:solidFill>
              </a:rPr>
              <a:t>Los niños son especialmente vulnerables a los efectos del tabaco. Según la OMS, alrededor de 250 millones de los niños que están vivos en el mundo hoy morirán por causa del tabaco. </a:t>
            </a:r>
            <a:endParaRPr lang="es-CO" sz="2400" dirty="0"/>
          </a:p>
        </p:txBody>
      </p:sp>
      <p:pic>
        <p:nvPicPr>
          <p:cNvPr id="2050" name="Picture 2" descr="https://encrypted-tbn0.gstatic.com/images?q=tbn:ANd9GcRiqtHZgjjiSoFWK_DmbPaQ4k6x7ld6qo9LQPjg1WRM59h_lvD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789040"/>
            <a:ext cx="3384376" cy="2583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35606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pPr marL="0" indent="0" algn="ctr">
              <a:buNone/>
            </a:pPr>
            <a:r>
              <a:rPr lang="es-CO" dirty="0" smtClean="0"/>
              <a:t>Se </a:t>
            </a:r>
            <a:r>
              <a:rPr lang="es-CO" dirty="0"/>
              <a:t>ha estimado que el tabaquismo pasivo mata decenas de miles de adultos no fumadores en la Unión Europea cada año. </a:t>
            </a:r>
            <a:endParaRPr lang="es-CO" dirty="0" smtClean="0"/>
          </a:p>
          <a:p>
            <a:pPr marL="0" indent="0" algn="ctr">
              <a:buNone/>
            </a:pPr>
            <a:endParaRPr lang="es-CO" dirty="0" smtClean="0"/>
          </a:p>
          <a:p>
            <a:pPr marL="0" indent="0" algn="ctr">
              <a:buNone/>
            </a:pPr>
            <a:endParaRPr lang="es-CO" dirty="0"/>
          </a:p>
          <a:p>
            <a:pPr marL="0" indent="0" algn="ctr">
              <a:buNone/>
            </a:pPr>
            <a:r>
              <a:rPr lang="es-CO" b="1" i="1" u="sng" dirty="0" smtClean="0"/>
              <a:t>Algunas de las enfermedades a las que están expuestos los fumadores pasivos son.</a:t>
            </a:r>
            <a:endParaRPr lang="es-CO" b="1" i="1" u="sng" dirty="0"/>
          </a:p>
          <a:p>
            <a:pPr marL="0" indent="0" algn="ctr">
              <a:buNone/>
            </a:pPr>
            <a:endParaRPr lang="es-CO" b="1" dirty="0" smtClean="0"/>
          </a:p>
          <a:p>
            <a:pPr marL="0" indent="0" algn="ctr">
              <a:buNone/>
            </a:pPr>
            <a:r>
              <a:rPr lang="es-CO" b="1" dirty="0" smtClean="0"/>
              <a:t>Cáncer </a:t>
            </a:r>
            <a:r>
              <a:rPr lang="es-CO" b="1" dirty="0"/>
              <a:t>de pulmón:</a:t>
            </a:r>
            <a:endParaRPr lang="es-CO" dirty="0"/>
          </a:p>
          <a:p>
            <a:pPr marL="0" indent="0" algn="ctr">
              <a:buNone/>
            </a:pPr>
            <a:r>
              <a:rPr lang="es-CO" dirty="0"/>
              <a:t>Existen suficientes evidencias para afirmar que estar expuesto al humo del tabaco es una causa de cáncer de pulmón en no fumadores. El riesgo se incrementa en un 20% para las mujeres y en un 30% en el caso de los hombres. </a:t>
            </a:r>
          </a:p>
          <a:p>
            <a:pPr marL="0" indent="0" algn="ctr">
              <a:buNone/>
            </a:pPr>
            <a:endParaRPr lang="es-CO" b="1" dirty="0" smtClean="0"/>
          </a:p>
          <a:p>
            <a:pPr marL="0" indent="0" algn="ctr">
              <a:buNone/>
            </a:pPr>
            <a:r>
              <a:rPr lang="es-CO" b="1" dirty="0" smtClean="0"/>
              <a:t>Enfermedades </a:t>
            </a:r>
            <a:r>
              <a:rPr lang="es-CO" b="1" dirty="0"/>
              <a:t>cardiovasculares:</a:t>
            </a:r>
            <a:endParaRPr lang="es-CO" dirty="0"/>
          </a:p>
          <a:p>
            <a:pPr marL="0" indent="0" algn="ctr">
              <a:buNone/>
            </a:pPr>
            <a:r>
              <a:rPr lang="es-CO" dirty="0"/>
              <a:t>Se ha demostrado que la exposición al humo está frecuentemente asociada con enfermedades coronarias. Los fumadores pasivos tienen un riesgo incrementado de infarto entre un 25 y 35</a:t>
            </a:r>
            <a:r>
              <a:rPr lang="es-CO" dirty="0" smtClean="0"/>
              <a:t>%. </a:t>
            </a:r>
          </a:p>
          <a:p>
            <a:pPr marL="0" indent="0" algn="ctr">
              <a:buNone/>
            </a:pPr>
            <a:r>
              <a:rPr lang="es-CO" dirty="0" smtClean="0"/>
              <a:t>En Colombia las estadísticas muestran que 26.460 personas mueren al año por causa del cigarrillo, 75 </a:t>
            </a:r>
            <a:r>
              <a:rPr lang="es-CO" smtClean="0"/>
              <a:t>al día, a </a:t>
            </a:r>
            <a:r>
              <a:rPr lang="es-CO" dirty="0" smtClean="0"/>
              <a:t>la mujeres se les acorta la vida 7 años y a los hombres 5. </a:t>
            </a:r>
            <a:endParaRPr lang="es-CO" dirty="0"/>
          </a:p>
        </p:txBody>
      </p:sp>
    </p:spTree>
    <p:extLst>
      <p:ext uri="{BB962C8B-B14F-4D97-AF65-F5344CB8AC3E}">
        <p14:creationId xmlns:p14="http://schemas.microsoft.com/office/powerpoint/2010/main" val="30380048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heel(1)">
                                      <p:cBhvr>
                                        <p:cTn id="15" dur="2000"/>
                                        <p:tgtEl>
                                          <p:spTgt spid="3">
                                            <p:txEl>
                                              <p:pRg st="5" end="5"/>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wheel(1)">
                                      <p:cBhvr>
                                        <p:cTn id="18" dur="2000"/>
                                        <p:tgtEl>
                                          <p:spTgt spid="3">
                                            <p:txEl>
                                              <p:pRg st="6" end="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3" dur="500"/>
                                        <p:tgtEl>
                                          <p:spTgt spid="3">
                                            <p:txEl>
                                              <p:pRg st="8" end="8"/>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9" end="9"/>
                                            </p:txEl>
                                          </p:spTgt>
                                        </p:tgtEl>
                                        <p:attrNameLst>
                                          <p:attrName>style.visibility</p:attrName>
                                        </p:attrNameLst>
                                      </p:cBhvr>
                                      <p:to>
                                        <p:strVal val="visible"/>
                                      </p:to>
                                    </p:set>
                                    <p:animEffect transition="in" filter="randombar(horizontal)">
                                      <p:cBhvr>
                                        <p:cTn id="26" dur="500"/>
                                        <p:tgtEl>
                                          <p:spTgt spid="3">
                                            <p:txEl>
                                              <p:pRg st="9" end="9"/>
                                            </p:txEl>
                                          </p:spTgt>
                                        </p:tgtEl>
                                      </p:cBhvr>
                                    </p:animEffect>
                                  </p:childTnLst>
                                </p:cTn>
                              </p:par>
                              <p:par>
                                <p:cTn id="27" presetID="14" presetClass="entr" presetSubtype="1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2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7500" lnSpcReduction="20000"/>
          </a:bodyPr>
          <a:lstStyle/>
          <a:p>
            <a:pPr marL="0" indent="0" algn="ctr">
              <a:buNone/>
            </a:pPr>
            <a:r>
              <a:rPr lang="es-CO" sz="3600" b="1" dirty="0"/>
              <a:t>Enfermedades respiratorias:</a:t>
            </a:r>
          </a:p>
          <a:p>
            <a:pPr marL="0" indent="0" algn="ctr">
              <a:buNone/>
            </a:pPr>
            <a:r>
              <a:rPr lang="es-CO" dirty="0"/>
              <a:t>El humo del tabaco puede ser una causa en el desarrollo de enfisema y EPOC (enfermedad pulmonar obstructiva crónica) en adultos </a:t>
            </a:r>
            <a:r>
              <a:rPr lang="es-CO" u="sng" dirty="0" smtClean="0"/>
              <a:t>NO FUMADORES</a:t>
            </a:r>
            <a:r>
              <a:rPr lang="es-CO" dirty="0" smtClean="0"/>
              <a:t>. </a:t>
            </a:r>
            <a:r>
              <a:rPr lang="es-ES" dirty="0"/>
              <a:t>lo que provoca dificultad respiratoria y finalmente la </a:t>
            </a:r>
            <a:r>
              <a:rPr lang="es-ES" dirty="0" smtClean="0"/>
              <a:t>muerte</a:t>
            </a:r>
            <a:r>
              <a:rPr lang="es-CO" dirty="0" smtClean="0"/>
              <a:t>.</a:t>
            </a:r>
            <a:r>
              <a:rPr lang="es-CO" dirty="0"/>
              <a:t/>
            </a:r>
            <a:br>
              <a:rPr lang="es-CO" dirty="0"/>
            </a:br>
            <a:r>
              <a:rPr lang="es-CO" i="1" dirty="0">
                <a:solidFill>
                  <a:srgbClr val="FF0000"/>
                </a:solidFill>
              </a:rPr>
              <a:t>Los niños expuestos al humo del tabaco poseen un riesgo mayor de padecer enfermedades respiratorias graves: neumonía, bronquitis, asma infantil… que pueden aumentar las probabilidades de padecer otras enfermedades a lo largo de su vida. </a:t>
            </a:r>
          </a:p>
          <a:p>
            <a:endParaRPr lang="es-CO" b="1" dirty="0" smtClean="0"/>
          </a:p>
          <a:p>
            <a:pPr marL="0" indent="0" algn="ctr">
              <a:buNone/>
            </a:pPr>
            <a:r>
              <a:rPr lang="es-CO" sz="3600" b="1" dirty="0" smtClean="0"/>
              <a:t>Otros </a:t>
            </a:r>
            <a:r>
              <a:rPr lang="es-CO" sz="3600" b="1" dirty="0"/>
              <a:t>efectos nocivos del humo del tabaco</a:t>
            </a:r>
          </a:p>
          <a:p>
            <a:pPr marL="0" indent="0" algn="ctr">
              <a:buNone/>
            </a:pPr>
            <a:r>
              <a:rPr lang="es-CO" dirty="0"/>
              <a:t>La irritación nasal, de los ojos y de las vías respiratorias (tos, flemas …) son los efectos más frecuentes asociados con el humo del tabaco en el ambiente. </a:t>
            </a:r>
            <a:endParaRPr lang="es-CO" dirty="0" smtClean="0"/>
          </a:p>
          <a:p>
            <a:pPr marL="0" indent="0" algn="ctr">
              <a:buNone/>
            </a:pPr>
            <a:r>
              <a:rPr lang="es-CO" dirty="0" smtClean="0"/>
              <a:t>Esto </a:t>
            </a:r>
            <a:r>
              <a:rPr lang="es-CO" dirty="0"/>
              <a:t>nos dice que: El fumador no solamente se enferma a sí mismo sino que perjudica </a:t>
            </a:r>
            <a:r>
              <a:rPr lang="es-CO" dirty="0" smtClean="0"/>
              <a:t>grandemente a </a:t>
            </a:r>
            <a:r>
              <a:rPr lang="es-CO" dirty="0"/>
              <a:t>los que </a:t>
            </a:r>
            <a:r>
              <a:rPr lang="es-CO" dirty="0" smtClean="0"/>
              <a:t>viven </a:t>
            </a:r>
            <a:r>
              <a:rPr lang="es-CO" dirty="0"/>
              <a:t>en su entorno.</a:t>
            </a:r>
          </a:p>
          <a:p>
            <a:endParaRPr lang="es-CO" dirty="0"/>
          </a:p>
        </p:txBody>
      </p:sp>
    </p:spTree>
    <p:extLst>
      <p:ext uri="{BB962C8B-B14F-4D97-AF65-F5344CB8AC3E}">
        <p14:creationId xmlns:p14="http://schemas.microsoft.com/office/powerpoint/2010/main" val="90623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wipe(down)">
                                      <p:cBhvr>
                                        <p:cTn id="31" dur="580">
                                          <p:stCondLst>
                                            <p:cond delay="0"/>
                                          </p:stCondLst>
                                        </p:cTn>
                                        <p:tgtEl>
                                          <p:spTgt spid="3">
                                            <p:txEl>
                                              <p:pRg st="4" end="4"/>
                                            </p:txEl>
                                          </p:spTgt>
                                        </p:tgtEl>
                                      </p:cBhvr>
                                    </p:animEffect>
                                    <p:anim calcmode="lin" valueType="num">
                                      <p:cBhvr>
                                        <p:cTn id="3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4" end="4"/>
                                            </p:txEl>
                                          </p:spTgt>
                                        </p:tgtEl>
                                      </p:cBhvr>
                                      <p:to x="100000" y="60000"/>
                                    </p:animScale>
                                    <p:animScale>
                                      <p:cBhvr>
                                        <p:cTn id="38" dur="166" decel="50000">
                                          <p:stCondLst>
                                            <p:cond delay="676"/>
                                          </p:stCondLst>
                                        </p:cTn>
                                        <p:tgtEl>
                                          <p:spTgt spid="3">
                                            <p:txEl>
                                              <p:pRg st="4" end="4"/>
                                            </p:txEl>
                                          </p:spTgt>
                                        </p:tgtEl>
                                      </p:cBhvr>
                                      <p:to x="100000" y="100000"/>
                                    </p:animScale>
                                    <p:animScale>
                                      <p:cBhvr>
                                        <p:cTn id="39" dur="26">
                                          <p:stCondLst>
                                            <p:cond delay="1312"/>
                                          </p:stCondLst>
                                        </p:cTn>
                                        <p:tgtEl>
                                          <p:spTgt spid="3">
                                            <p:txEl>
                                              <p:pRg st="4" end="4"/>
                                            </p:txEl>
                                          </p:spTgt>
                                        </p:tgtEl>
                                      </p:cBhvr>
                                      <p:to x="100000" y="80000"/>
                                    </p:animScale>
                                    <p:animScale>
                                      <p:cBhvr>
                                        <p:cTn id="40" dur="166" decel="50000">
                                          <p:stCondLst>
                                            <p:cond delay="1338"/>
                                          </p:stCondLst>
                                        </p:cTn>
                                        <p:tgtEl>
                                          <p:spTgt spid="3">
                                            <p:txEl>
                                              <p:pRg st="4" end="4"/>
                                            </p:txEl>
                                          </p:spTgt>
                                        </p:tgtEl>
                                      </p:cBhvr>
                                      <p:to x="100000" y="100000"/>
                                    </p:animScale>
                                    <p:animScale>
                                      <p:cBhvr>
                                        <p:cTn id="41" dur="26">
                                          <p:stCondLst>
                                            <p:cond delay="1642"/>
                                          </p:stCondLst>
                                        </p:cTn>
                                        <p:tgtEl>
                                          <p:spTgt spid="3">
                                            <p:txEl>
                                              <p:pRg st="4" end="4"/>
                                            </p:txEl>
                                          </p:spTgt>
                                        </p:tgtEl>
                                      </p:cBhvr>
                                      <p:to x="100000" y="90000"/>
                                    </p:animScale>
                                    <p:animScale>
                                      <p:cBhvr>
                                        <p:cTn id="42" dur="166" decel="50000">
                                          <p:stCondLst>
                                            <p:cond delay="1668"/>
                                          </p:stCondLst>
                                        </p:cTn>
                                        <p:tgtEl>
                                          <p:spTgt spid="3">
                                            <p:txEl>
                                              <p:pRg st="4" end="4"/>
                                            </p:txEl>
                                          </p:spTgt>
                                        </p:tgtEl>
                                      </p:cBhvr>
                                      <p:to x="100000" y="100000"/>
                                    </p:animScale>
                                    <p:animScale>
                                      <p:cBhvr>
                                        <p:cTn id="43" dur="26">
                                          <p:stCondLst>
                                            <p:cond delay="1808"/>
                                          </p:stCondLst>
                                        </p:cTn>
                                        <p:tgtEl>
                                          <p:spTgt spid="3">
                                            <p:txEl>
                                              <p:pRg st="4" end="4"/>
                                            </p:txEl>
                                          </p:spTgt>
                                        </p:tgtEl>
                                      </p:cBhvr>
                                      <p:to x="100000" y="95000"/>
                                    </p:animScale>
                                    <p:animScale>
                                      <p:cBhvr>
                                        <p:cTn id="44" dur="166" decel="50000">
                                          <p:stCondLst>
                                            <p:cond delay="1834"/>
                                          </p:stCondLst>
                                        </p:cTn>
                                        <p:tgtEl>
                                          <p:spTgt spid="3">
                                            <p:txEl>
                                              <p:pRg st="4" end="4"/>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wipe(down)">
                                      <p:cBhvr>
                                        <p:cTn id="47" dur="580">
                                          <p:stCondLst>
                                            <p:cond delay="0"/>
                                          </p:stCondLst>
                                        </p:cTn>
                                        <p:tgtEl>
                                          <p:spTgt spid="3">
                                            <p:txEl>
                                              <p:pRg st="5" end="5"/>
                                            </p:txEl>
                                          </p:spTgt>
                                        </p:tgtEl>
                                      </p:cBhvr>
                                    </p:animEffect>
                                    <p:anim calcmode="lin" valueType="num">
                                      <p:cBhvr>
                                        <p:cTn id="4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5" end="5"/>
                                            </p:txEl>
                                          </p:spTgt>
                                        </p:tgtEl>
                                      </p:cBhvr>
                                      <p:to x="100000" y="60000"/>
                                    </p:animScale>
                                    <p:animScale>
                                      <p:cBhvr>
                                        <p:cTn id="54" dur="166" decel="50000">
                                          <p:stCondLst>
                                            <p:cond delay="676"/>
                                          </p:stCondLst>
                                        </p:cTn>
                                        <p:tgtEl>
                                          <p:spTgt spid="3">
                                            <p:txEl>
                                              <p:pRg st="5" end="5"/>
                                            </p:txEl>
                                          </p:spTgt>
                                        </p:tgtEl>
                                      </p:cBhvr>
                                      <p:to x="100000" y="100000"/>
                                    </p:animScale>
                                    <p:animScale>
                                      <p:cBhvr>
                                        <p:cTn id="55" dur="26">
                                          <p:stCondLst>
                                            <p:cond delay="1312"/>
                                          </p:stCondLst>
                                        </p:cTn>
                                        <p:tgtEl>
                                          <p:spTgt spid="3">
                                            <p:txEl>
                                              <p:pRg st="5" end="5"/>
                                            </p:txEl>
                                          </p:spTgt>
                                        </p:tgtEl>
                                      </p:cBhvr>
                                      <p:to x="100000" y="80000"/>
                                    </p:animScale>
                                    <p:animScale>
                                      <p:cBhvr>
                                        <p:cTn id="56" dur="166" decel="50000">
                                          <p:stCondLst>
                                            <p:cond delay="1338"/>
                                          </p:stCondLst>
                                        </p:cTn>
                                        <p:tgtEl>
                                          <p:spTgt spid="3">
                                            <p:txEl>
                                              <p:pRg st="5" end="5"/>
                                            </p:txEl>
                                          </p:spTgt>
                                        </p:tgtEl>
                                      </p:cBhvr>
                                      <p:to x="100000" y="100000"/>
                                    </p:animScale>
                                    <p:animScale>
                                      <p:cBhvr>
                                        <p:cTn id="57" dur="26">
                                          <p:stCondLst>
                                            <p:cond delay="1642"/>
                                          </p:stCondLst>
                                        </p:cTn>
                                        <p:tgtEl>
                                          <p:spTgt spid="3">
                                            <p:txEl>
                                              <p:pRg st="5" end="5"/>
                                            </p:txEl>
                                          </p:spTgt>
                                        </p:tgtEl>
                                      </p:cBhvr>
                                      <p:to x="100000" y="90000"/>
                                    </p:animScale>
                                    <p:animScale>
                                      <p:cBhvr>
                                        <p:cTn id="58" dur="166" decel="50000">
                                          <p:stCondLst>
                                            <p:cond delay="1668"/>
                                          </p:stCondLst>
                                        </p:cTn>
                                        <p:tgtEl>
                                          <p:spTgt spid="3">
                                            <p:txEl>
                                              <p:pRg st="5" end="5"/>
                                            </p:txEl>
                                          </p:spTgt>
                                        </p:tgtEl>
                                      </p:cBhvr>
                                      <p:to x="100000" y="100000"/>
                                    </p:animScale>
                                    <p:animScale>
                                      <p:cBhvr>
                                        <p:cTn id="59" dur="26">
                                          <p:stCondLst>
                                            <p:cond delay="1808"/>
                                          </p:stCondLst>
                                        </p:cTn>
                                        <p:tgtEl>
                                          <p:spTgt spid="3">
                                            <p:txEl>
                                              <p:pRg st="5" end="5"/>
                                            </p:txEl>
                                          </p:spTgt>
                                        </p:tgtEl>
                                      </p:cBhvr>
                                      <p:to x="100000" y="95000"/>
                                    </p:animScale>
                                    <p:animScale>
                                      <p:cBhvr>
                                        <p:cTn id="6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algn="ctr">
              <a:buNone/>
            </a:pPr>
            <a:r>
              <a:rPr lang="es-CO" dirty="0"/>
              <a:t>Cabe resaltar, que existen tratamientos para dejar de fumar pero algunos no tienen el éxito esperado</a:t>
            </a:r>
            <a:r>
              <a:rPr lang="es-CO" dirty="0" smtClean="0"/>
              <a:t>. </a:t>
            </a:r>
          </a:p>
          <a:p>
            <a:endParaRPr lang="es-CO" dirty="0"/>
          </a:p>
          <a:p>
            <a:pPr marL="0" indent="0" algn="ctr">
              <a:buNone/>
            </a:pPr>
            <a:r>
              <a:rPr lang="es-CO" dirty="0"/>
              <a:t>Cuando una persona se ha decidido a dejar de fumar, es importante que esto se lo tome de manera importante, si se cree que con dejar de fumar y luego probar un cigarro, ya no estamos expuestos a sufrir la adicción, esto es falso, debido a que la nicotina provoca que se pueda volver a recaer.</a:t>
            </a:r>
          </a:p>
          <a:p>
            <a:endParaRPr lang="es-CO" dirty="0"/>
          </a:p>
        </p:txBody>
      </p:sp>
    </p:spTree>
    <p:extLst>
      <p:ext uri="{BB962C8B-B14F-4D97-AF65-F5344CB8AC3E}">
        <p14:creationId xmlns:p14="http://schemas.microsoft.com/office/powerpoint/2010/main" val="13074548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r>
              <a:rPr lang="es-CO" dirty="0" smtClean="0"/>
              <a:t>Debemos </a:t>
            </a:r>
            <a:r>
              <a:rPr lang="es-CO" dirty="0"/>
              <a:t>mencionar que este tipo de problemas o adicciones, pueden llegar a causar la muerte de millones de personas y hoy en día, es uno de los factores de muerte para todas las personas; puesto que está enfermedad provoca una serie de enfermedades respiratorias, cánceres e incluso hay casos de personas que han dejado de respirar de manera propia.</a:t>
            </a:r>
          </a:p>
          <a:p>
            <a:pPr marL="0" indent="0" algn="ctr">
              <a:buNone/>
            </a:pPr>
            <a:endParaRPr lang="es-CO" dirty="0" smtClean="0"/>
          </a:p>
          <a:p>
            <a:pPr marL="0" indent="0" algn="ctr">
              <a:buNone/>
            </a:pPr>
            <a:r>
              <a:rPr lang="es-CO" dirty="0" smtClean="0"/>
              <a:t>Dado que en los temas de llevar una dieta vegetariana, encontramos que una de las causas de enfermedades era ocasionado por fumar, nos dimos a la tarea de </a:t>
            </a:r>
            <a:r>
              <a:rPr lang="es-CO" dirty="0"/>
              <a:t>investigar </a:t>
            </a:r>
            <a:r>
              <a:rPr lang="es-CO" dirty="0" smtClean="0"/>
              <a:t>la manera de </a:t>
            </a:r>
            <a:r>
              <a:rPr lang="es-CO" dirty="0"/>
              <a:t>dejar de fumar y con esto ayudar para que se tome una mejor conciencia e intentar dejar de fumar.</a:t>
            </a:r>
          </a:p>
          <a:p>
            <a:endParaRPr lang="es-CO" dirty="0"/>
          </a:p>
        </p:txBody>
      </p:sp>
    </p:spTree>
    <p:extLst>
      <p:ext uri="{BB962C8B-B14F-4D97-AF65-F5344CB8AC3E}">
        <p14:creationId xmlns:p14="http://schemas.microsoft.com/office/powerpoint/2010/main" val="156383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4122"/>
          </a:xfrm>
        </p:spPr>
        <p:txBody>
          <a:bodyPr/>
          <a:lstStyle/>
          <a:p>
            <a:pPr marL="0" indent="0"/>
            <a:r>
              <a:rPr lang="es-CO" b="1" dirty="0"/>
              <a:t>CAUSAS PARA DEJAR DE FUMAR</a:t>
            </a:r>
          </a:p>
        </p:txBody>
      </p:sp>
      <p:sp>
        <p:nvSpPr>
          <p:cNvPr id="3" name="2 Marcador de contenido"/>
          <p:cNvSpPr>
            <a:spLocks noGrp="1"/>
          </p:cNvSpPr>
          <p:nvPr>
            <p:ph idx="1"/>
          </p:nvPr>
        </p:nvSpPr>
        <p:spPr>
          <a:xfrm>
            <a:off x="457200" y="1600200"/>
            <a:ext cx="4690864" cy="4525963"/>
          </a:xfrm>
        </p:spPr>
        <p:txBody>
          <a:bodyPr>
            <a:normAutofit/>
          </a:bodyPr>
          <a:lstStyle/>
          <a:p>
            <a:pPr marL="0" indent="0">
              <a:buNone/>
            </a:pPr>
            <a:r>
              <a:rPr lang="es-CO" dirty="0"/>
              <a:t>Existen una serie de causas para dejar de fumar y unas pueden ser demasiado graves, es necesario dejar de fumar para tener una mejor calidad de vida y con esto también tener la oportunidad de una larga vida</a:t>
            </a:r>
            <a:r>
              <a:rPr lang="es-CO" dirty="0" smtClean="0"/>
              <a:t>. </a:t>
            </a:r>
            <a:endParaRPr lang="es-CO" dirty="0"/>
          </a:p>
        </p:txBody>
      </p:sp>
      <p:pic>
        <p:nvPicPr>
          <p:cNvPr id="1026" name="Picture 2" descr="https://encrypted-tbn2.gstatic.com/images?q=tbn:ANd9GcSU1CURHsHDnpp8fbqHdGrC8PhzgxLNg3tRlvC6WZlAMG3MUYqq3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772816"/>
            <a:ext cx="2705100" cy="31683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724128" y="5085184"/>
            <a:ext cx="3419872" cy="984885"/>
          </a:xfrm>
          <a:prstGeom prst="rect">
            <a:avLst/>
          </a:prstGeom>
        </p:spPr>
        <p:txBody>
          <a:bodyPr wrap="square">
            <a:spAutoFit/>
          </a:bodyPr>
          <a:lstStyle/>
          <a:p>
            <a:r>
              <a:rPr lang="es-CO" sz="2000" b="1" dirty="0"/>
              <a:t>1</a:t>
            </a:r>
            <a:r>
              <a:rPr lang="es-CO" b="1" dirty="0" smtClean="0">
                <a:solidFill>
                  <a:srgbClr val="FF0000"/>
                </a:solidFill>
              </a:rPr>
              <a:t>). Enfermedades que ocasiona.</a:t>
            </a:r>
            <a:endParaRPr lang="es-CO" b="1" dirty="0">
              <a:solidFill>
                <a:srgbClr val="FF0000"/>
              </a:solidFill>
            </a:endParaRPr>
          </a:p>
          <a:p>
            <a:r>
              <a:rPr lang="es-CO" sz="2000" b="1" dirty="0"/>
              <a:t>2</a:t>
            </a:r>
            <a:r>
              <a:rPr lang="es-CO" b="1" dirty="0">
                <a:solidFill>
                  <a:srgbClr val="FF0000"/>
                </a:solidFill>
              </a:rPr>
              <a:t>). Acorta la vida.</a:t>
            </a:r>
          </a:p>
          <a:p>
            <a:endParaRPr lang="es-CO" b="1" dirty="0">
              <a:solidFill>
                <a:srgbClr val="FF0000"/>
              </a:solidFill>
            </a:endParaRPr>
          </a:p>
        </p:txBody>
      </p:sp>
    </p:spTree>
    <p:extLst>
      <p:ext uri="{BB962C8B-B14F-4D97-AF65-F5344CB8AC3E}">
        <p14:creationId xmlns:p14="http://schemas.microsoft.com/office/powerpoint/2010/main" val="33964870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2000"/>
                                        <p:tgtEl>
                                          <p:spTgt spid="1026"/>
                                        </p:tgtEl>
                                      </p:cBhvr>
                                    </p:animEffect>
                                    <p:anim calcmode="lin" valueType="num">
                                      <p:cBhvr>
                                        <p:cTn id="13" dur="2000" fill="hold"/>
                                        <p:tgtEl>
                                          <p:spTgt spid="1026"/>
                                        </p:tgtEl>
                                        <p:attrNameLst>
                                          <p:attrName>ppt_w</p:attrName>
                                        </p:attrNameLst>
                                      </p:cBhvr>
                                      <p:tavLst>
                                        <p:tav tm="0" fmla="#ppt_w*sin(2.5*pi*$)">
                                          <p:val>
                                            <p:fltVal val="0"/>
                                          </p:val>
                                        </p:tav>
                                        <p:tav tm="100000">
                                          <p:val>
                                            <p:fltVal val="1"/>
                                          </p:val>
                                        </p:tav>
                                      </p:tavLst>
                                    </p:anim>
                                    <p:anim calcmode="lin" valueType="num">
                                      <p:cBhvr>
                                        <p:cTn id="14"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7749" y="332656"/>
            <a:ext cx="8229600" cy="3024336"/>
          </a:xfrm>
        </p:spPr>
        <p:txBody>
          <a:bodyPr>
            <a:normAutofit fontScale="55000" lnSpcReduction="20000"/>
          </a:bodyPr>
          <a:lstStyle/>
          <a:p>
            <a:pPr marL="0" indent="0">
              <a:buNone/>
            </a:pPr>
            <a:r>
              <a:rPr lang="es-CO" sz="4500" b="1" dirty="0" smtClean="0"/>
              <a:t>Ahora surge un problema: Obesidad</a:t>
            </a:r>
            <a:r>
              <a:rPr lang="es-CO" sz="4500" dirty="0"/>
              <a:t>.</a:t>
            </a:r>
            <a:endParaRPr lang="es-CO" sz="4500" dirty="0" smtClean="0"/>
          </a:p>
          <a:p>
            <a:pPr marL="0" indent="0">
              <a:buNone/>
            </a:pPr>
            <a:r>
              <a:rPr lang="es-CO" sz="4400" dirty="0" smtClean="0"/>
              <a:t>La </a:t>
            </a:r>
            <a:r>
              <a:rPr lang="es-CO" sz="4400" dirty="0"/>
              <a:t>gran mayoría de las personas que han dejado de fumar, optan por buscar una manera diferente de calmar la saciedad que se </a:t>
            </a:r>
            <a:r>
              <a:rPr lang="es-CO" sz="4400" dirty="0" smtClean="0"/>
              <a:t>presenta principalmente durante los primeros tres días después de haber dejado de fumar, y </a:t>
            </a:r>
            <a:r>
              <a:rPr lang="es-CO" sz="4400" dirty="0"/>
              <a:t>es que la nicotina puede afectar a las personas de manera importante</a:t>
            </a:r>
            <a:r>
              <a:rPr lang="es-CO" sz="4400" dirty="0" smtClean="0"/>
              <a:t>.</a:t>
            </a:r>
            <a:endParaRPr lang="es-CO" sz="4400" dirty="0" smtClean="0"/>
          </a:p>
          <a:p>
            <a:pPr marL="0" indent="0" algn="ctr">
              <a:buNone/>
            </a:pPr>
            <a:endParaRPr lang="es-CO" sz="4500" b="1" dirty="0" smtClean="0"/>
          </a:p>
          <a:p>
            <a:pPr marL="0" indent="0" algn="ctr">
              <a:buNone/>
            </a:pPr>
            <a:r>
              <a:rPr lang="es-CO" sz="5100" b="1" dirty="0" smtClean="0"/>
              <a:t>¿</a:t>
            </a:r>
            <a:r>
              <a:rPr lang="es-CO" sz="5100" b="1" dirty="0"/>
              <a:t>Cuál es el motivo de la </a:t>
            </a:r>
            <a:r>
              <a:rPr lang="es-CO" sz="5100" b="1" dirty="0" smtClean="0"/>
              <a:t>obesidad en un ex fumador</a:t>
            </a:r>
            <a:r>
              <a:rPr lang="es-CO" sz="4500" b="1" dirty="0" smtClean="0"/>
              <a:t>?</a:t>
            </a:r>
          </a:p>
        </p:txBody>
      </p:sp>
      <p:pic>
        <p:nvPicPr>
          <p:cNvPr id="3074" name="Picture 2" descr="http://grupopedrojaen.com/wp-content/uploads/2013/01/dietas-milagro-538x218.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868683"/>
            <a:ext cx="3468266" cy="207645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3645024"/>
            <a:ext cx="5008191" cy="2523768"/>
          </a:xfrm>
          <a:prstGeom prst="rect">
            <a:avLst/>
          </a:prstGeom>
        </p:spPr>
        <p:txBody>
          <a:bodyPr wrap="square">
            <a:spAutoFit/>
          </a:bodyPr>
          <a:lstStyle/>
          <a:p>
            <a:pPr algn="ctr"/>
            <a:r>
              <a:rPr lang="es-CO" sz="2800" dirty="0"/>
              <a:t>Simplemente que las personas cambian el cigarro por la comida y al no tener una actividad física es obvio que se siga aumentando de peso.</a:t>
            </a:r>
          </a:p>
          <a:p>
            <a:endParaRPr lang="es-CO" dirty="0"/>
          </a:p>
        </p:txBody>
      </p:sp>
    </p:spTree>
    <p:extLst>
      <p:ext uri="{BB962C8B-B14F-4D97-AF65-F5344CB8AC3E}">
        <p14:creationId xmlns:p14="http://schemas.microsoft.com/office/powerpoint/2010/main" val="313408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ircle(in)">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wipe(down)">
                                      <p:cBhvr>
                                        <p:cTn id="17" dur="500"/>
                                        <p:tgtEl>
                                          <p:spTgt spid="3074"/>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5050904" cy="5361459"/>
          </a:xfrm>
        </p:spPr>
        <p:txBody>
          <a:bodyPr>
            <a:normAutofit/>
          </a:bodyPr>
          <a:lstStyle/>
          <a:p>
            <a:pPr marL="0" indent="0">
              <a:buNone/>
            </a:pPr>
            <a:r>
              <a:rPr lang="es-CO" b="1" dirty="0"/>
              <a:t>Principios de cáncer</a:t>
            </a:r>
            <a:r>
              <a:rPr lang="es-CO" dirty="0" smtClean="0"/>
              <a:t>:</a:t>
            </a:r>
          </a:p>
          <a:p>
            <a:pPr marL="0" indent="0">
              <a:buNone/>
            </a:pPr>
            <a:r>
              <a:rPr lang="es-CO" dirty="0" smtClean="0"/>
              <a:t> </a:t>
            </a:r>
            <a:r>
              <a:rPr lang="es-CO" dirty="0"/>
              <a:t>Si antes eras un fumador en exceso, se corre el riesgo de padecer cáncer de pulmón o principios del mismo, aunque se puede erradicar si nos percatamos a tiempo de esto, podría llegar a ser un detonante para disminuir nuestra calidad de </a:t>
            </a:r>
            <a:r>
              <a:rPr lang="es-CO" dirty="0" smtClean="0"/>
              <a:t>vida.</a:t>
            </a:r>
            <a:endParaRPr lang="es-CO" dirty="0"/>
          </a:p>
        </p:txBody>
      </p:sp>
      <p:sp>
        <p:nvSpPr>
          <p:cNvPr id="4" name="AutoShape 2" descr="data:image/jpeg;base64,/9j/4AAQSkZJRgABAQAAAQABAAD/2wCEAAkGBhQREBIUERQVEBAVGBYUFhUVGBcYFhgXFRQYFBQYFxYZGyceFxklGRUXIC8gIycpLS0sFSAxNTAqNScrLSkBCQoKDgwOGg8PGiwkHSQqLywsLC0sLDUsKTAqNSwsLCw0KSwpKTEpLCwsKSwsLCwpLCwsLCksKSwsLCwsLCwpKf/AABEIAMkA+wMBIgACEQEDEQH/xAAcAAEAAQUBAQAAAAAAAAAAAAAABgEDBAUHAgj/xABCEAACAQIEBAMFBQUFCAMAAAABAgADEQQSITEFBkFRBxMiIzJhcYFCUpGx8BRiocHRJFNygvEVM0Njc5Ki4iVk4f/EABoBAQADAQEBAAAAAAAAAAAAAAABAgQDBQb/xAAnEQEAAgICAgIBAwUAAAAAAAAAAQIDESExBBJBURMiI2EFMoHw8f/aAAwDAQACEQMRAD8A7jERAREQEREBERAREQEREBERARKFrb6TEw3F6NRitOrTqMNwjqx/AG8jcQnTMiUBlZKCIiAiIgIiICIiAiIgIiICIiAiIgJR2sDKzFxzELp10ge6FW8vzGorZh8pkwEREBERAREQE8u4AJOgEO4AuTYfGcc595+/bC1DDMRhAbO43ra7D/k7/wCL/Dvxy5YxV3LrixWy29YOffEA4stQwxIwguKlQf8AGsdQp6Ut/wDHb7vvQGvjRSsV9LLqpBsQe6sNQflK4zFhFOot3/W80WDwdbH4lMPh1z1KhsOgA3ZmP2VA1Jnm0rfyL+09PVt6YKaj/r6P8Lea24hgFeoc1Wm7UajfeK2KsRYalWUm3XtsJhI9yLyfT4Zg0w9M5zcvUcgAu7WzNboNAAOwG8kM9eI1DxpnckRElBERAREQEREBERAREQEREBERATFq1tbfraZUw8RTGYkmwtAvYcaXl6WsP7o7S7AREQEREBKE2hmsLnaayrU849fK/i//AK/n+YYvF8EuNQ06mcYY6MFYoag7Fhrk+HXrpoeZ898krhaTVsMzPTUXam9iwXqytb1W6gi/UE7Tp3EeIikuh0E5XzfzW9RxRoA1a1U5EprqWJ0tbsevTeccmCuXuGjFlnHPDly06uMrph8OrVatRsqgbnqST0AHXYAGfRnhx4d0uF0elTFVB7Wt365EvqKY/idT0C4/hf4apwyiXe1TG1Bao/RBv5dM/dvuftEX2sJPZelIpGoUy5JyTuVBKxEu5EREBERAREQEREBERAREQEREBERATXcTpnp8/wAOk2MxcXr87GBcw3uiXph4BjaxmZAREQE8s1tToIdgASdANydhNY1Q1j2o9Brd/iR93sOvWAqOa/8A0Rt++e5/d7CWeIcQFNTbSVx+OWmp6ETl/OvOWUFVuzn0gDUkk2AAG+p2kxG1lvnPnI3yUwXquQiooJZmJsFCjUkn8/xmHhr4fnBqcRirPjqo9XUUUOvlo3f7zDfYaDWx4b+Hhw/9rxlmx7jRTYigrD3V71CN26XKjS5boiiwkzKJAtpWIlUEREChM02J5oRcSMMqVq1X0ZzSpl0pCpfIar7IDYnqbC9rTcmRYcIxVDH161AUatHFeSanmO6PTNJfLYoFRg4KagXWxHaBt8JxtKj1hcKlFvLZyyZS2QOwBDG2XNY3tqD2mUeJUvZ+0p+1/wB3619ppf0a+vTXS85zgvDvE+czVzRZXbCNV9ZK1Gw+LNaofKFFVQMjEKmtranW8zuEclVsPXzeXh66sWVWZiGwynG4jEA0R5Rv6K6aArZ6K621ATj/AGnS9ftKfszlf1r6Da9m19JtrYymK4nSp0jVeoi0rBs5ZcpB92xvY36d5zrh3hk6rhxVp0SaL4YO2cstenRdncml5KgOWsRnLG7uC1tWkXNnLdTENh2pJRqpSFZDRrEqntaQpo4sjC6WItl2drW2Ib7hvG6VdaTI4vVprXRGIFQ02AIbJe9tQL95ktjUDrTLqKjXKoWGY2FzZb3NgZz3l/w7q0KtE1glZUNCoKq1Sr02oYZKOQL5N3XMht61BVzmF75veP5bq4jieJZaNMJ5vD6v7RUDBwMP7Rlo+j1lrZCcygZje+lwmvEON06IpszXFR6VNctmuazimh0+zmI1l48Vohsvm082ZUy51vmcEotr3uQCQOtpzzC8h4xRhs37P/ZaeHpoBUf2vkY1MQS3srU8yJa3q9Xwng+F7+WABhjVFKuufXWpUx6Ymm+by76IpF9wTYaG8Cf0+Mq2Iq0RvSFMsxK2vUvZbXzXsAdQB6ha+tszD4laih6bK6NqGUhlI7gjQzmuM8N69QMlsOozYgmrdi+IWvjUxIWuPL0VVUi12uyrawvJlyrwNsKMUpyBKmJq1qapstNwuVbWAU3Ukgaa7wN7ERAREQEsVxreX5r+J1Ctj01/KBdwreozLmHhkvlP1mZATy9QAXJAHc7Q7gAk6AakntNU7muRcWpA6Dq1upHbsPrAq7Gue1EbA7ue5+HYfWW8bjRTXTQj6f6yuNxi010Nj+H4zmnOnOQpqdbEfGTEbWeOdecwgNjc7ADrtoO/ym38NPDtlZcdj1/tR1pUmt7EfeYf3pH/AG/O9sXwy8P3eqnEMeCKnvYegfsAjSq4+/b3V6b77dZVbSZn4hEiqBtpKxEqgiYfEOK06C5qjBR0HU/ADrI9g/EfDviBRYNSLEKGfLbMdgbHS/faRteKWmPaI4S2JbesBa/U2+soa4va+vaSouylpGOcOfqPDgPMVqtRrEU0sCFNxmJY2Go+ZnvlXnzDcQBFImnWGrUalg4+IsSGHxBMr7RvS/47evtrhJMsZZURLKKZRI/zH7Wth8INBUbzqtv7jDlWI/z1TST4qzdpIGa0j/LR8+pXxe4rMKVE/wD16BZUI+D1DVqA9Q6wJABGWViBTLGUSsQKZYAlYgIiICIiAms4kc2n62mzmqx5s3cbH4CBm4H3Fl6o4AJJsBqTLFKoEWxNgBc37Dc3mEWNc3NxSGoGxb4kduwgGc1jrcUhsNfV2LfDsP0PONxgprof6SuMxopjcfP9dJzzm3mxaQOthJiNrQtc5c4LTUnNb9ay34achvi3XiGOU5NGw1F+vUVnB6bFQd/e2yzG8OuRDxGouOxyk4UG9CiwNqpFvaODvT7L9o67D1drVbSZn4hEyqBERKoUM1XG+Orh12z1D7qfzJ6CXOK8YWkLD1VDsv8AMnoJFGwxqMXcksx1P9Ow+EraZ+GrBg959rdMM12rOatY3b7v2VHQL8PznN+aXyY17e56XFu3UA/SdIxyhdB0IH+vQSA840LjP1Xa+hy2ynbpqGv8DOVuI09qMcWpx1Dr/GOLjysEV1850KrnyM1qTVLKxFmbS+U2vY6zScu8wPiOJGiTVyoHcioEB9OmpQWvd166i+9pb5kw/kHhVEmndKdZW80IyWRKKsbORfXX0kNbXYEGL+FtYf7crqpoMvlVQDQQKllakDkPUXH1Pe0vHbwtV9Zli84cZFbidfNa1NnpoDsTTsunx1OkjfGKTpXJpEoU9SurFStraqb6G56b7Txz2zJxDGC1suIqkf5vVf8An9ZseMuKnlmxy1ERnG3vJ5h1G3qQzPbiJfS+HEWpFNcadB8PfFVa2TD45hTxNgEqmwSt2udlqdLbEjTtOmqZ8pcTpLkvl1YX9IsoN8pUjrbTW9tRpJ54a+Kb4cphcex8g2FOs+pp3AIWox1NOxFidVvrp7vXHk3xLyPM8L0n2pHH06tzbi2FAUqTZa+IYYemw3UvfzKgt1p0lqVOn+73m2wWFWlTSnTGWmiqijsqiyj6ACaTB/2nH1Kl708KvkJ2NaqFqV2/yp5Sg92qCSECd3lEREBERAREQEREBERApNLxisqB2ZgiKpdmYgABdySdAP12m6InCvGXm4VcQcJTLKKLe0J0R6mVWUX+6ua/+YnpInfwtSImeZ1CX4XxHoYurZDakPdvoXt9og7LroLfE62tJ142jL6TPmlqRyko5Vxre9tLCxGmut9R90zccuc+OiNSrGzrexPw+Mil4vxrUtGbB+LmJ3H26RzXzUKam7d5oeReRanFqoxWMBXAKb06Z3rkHr/yr9ftbDS5mNyVynU41iPPrgrw6m3XQ12U+4v7mnqb6DW5HeaNIIoVQFVQAABYAAWAA6ACdJnXDPMq0qYVQAAAAAABYADQADoJ7iJVUmFxPH+Ulxqx2H5mZhke4pUz1rdF0/X1kSvSu5avyiWLsSWOs957anYa/wBAJmuthaa/EroB379r/wBIenSd8NXjamp7a/nvbrInxGzHW2nQ7E3N9PiOkkuOpfLS99bSK8QpHMbHuCOt7m1tNdJmyzL2vGrDbcv8xvWTC0HaoatE4ikQPLZ2p+WlWkW83Q2FNk0Ob0DXWYnhcjNxuozZzlo1Cc/l5hmdALiiMqm+bQnXpe003B8R5daoMtNw6FLuzU8pBBBDqPSdWBuV394Sd8L5CpYInEjFVf2mmC91PswrbqaT5mZDaxBe5toQbGT+SKxuzw/LxfiyWpHz1/lFPEjl7NxlqYGmIFOpfoAQVqEnoPZk/UTD4gw82oV9NMq1OxXs4UAAEBm2G4tlOoUG8pxnEmxlU1mVc4RqdIqtQA0EdTVJuTZmLWBuPdUjciW35N0Jq+pEOdgxADFlS+ttFF6ugtYvuNLc8uTHWOZ/lv8AGzRjxxW/E9IDjaCvmFPMEOgFrscgP2+otnY2yglW00Ftb+w02dmZWSmirWb7WamqglSTbKWYqLjS9UA9JKhyw4GYjOEXKPLuQ7ksvobQBQpB9W5GswOK4YqhzJlLZatRAbNkpgpTG1wGqK7GwAUUBYC4lcdomdtXkWpkpqvfUf7/AAmHg34i5mGCxIUO5d6Tiy3Z2NR6bDqbliDv07TsgM+Pyxo1M1JrNTYMri4N1b0sOo1F+m8+rOV+MDF4PD1wR7SmrG3RrWdfowYfSa6W32+f8vDGOYmvTaxEToxEREBERAREQEREBPnrxr5VrYfGvjE1w+II93TJUC2KuNiWAYhjvdh01+hZq+YeXqOOw70MQmemw/zKdbMp6ML7wPlE4pghF2exJXqFUgDVthsNLdOklXh54aHieJ82oCuBQ+0YGxqMLHy1ucwuCCWtoNN9p/w7wAopWDVsQ1akL+zCeXmB11ZW09XYbaadOp4bCrTRURQqKAqqNgALAD4aSs1/V7Q7zmn8f43nCYNKVNEpqtOmgCqqgBVUaAAdBMiIlnAiIgeKz2UnsJHkp9e83XEXslu+k1qiHfF9saoNJrcVUsNPn+HSbKsL3mvxlL0nv9ANup6mQ3U7R/iGJFxvufykXx7k30yjv2udzf6yWY2iD23t+O1tNZFuIUlF99CBpuSbjbvrM+SHuePOmt4NwpcZjKGHeo1JKpsSt8xVqVTMgv8AeUFcxvvfoJLsfw9+GHE0VpYipg9aqVMr1VRPJuwZ9bEOCPVpsdJHfD7DipxbDEEaPmO9/Thq2hv9Ntp3HjeBFfDV6X97TqU9N/WhX+cj8UZKal439Qy+vk7j6hz/AJeC1KOQFQFUUxay3y6AmxPwGm2UjS0vYgsaK2Y1VIsQXsMq2AF+++vwmNyrjQ2HFS1qnlsMttFcDM6gWuWDMdeuu2003D+aKjXR3DmqBZwB6rnKdbadBY66TzvJj9crT/dOutr2Cx1sQlEEU8OGYornNmRrna3dT10tMDjCJXQ1HutSpUqNkzUxUNMMtOkqu4suWmguAblnYkzxha7UayFwKlM0mABFypzFrrpci5BtvrL2MrJTWoHVkKsbKyAj13VhTFXRlJQ5rXsdALznjtaJ1WHWI/cia9x057zDgGosysEAJ8wZCrm3u2Y2zLvoug12O87L4CcQz8PqU760qxsP3aiq4/8ALPOTcw48VFvlSkoAHscqoQCQoZSAxYWNyNtDl+7LPAPiuTG1qB2q08wHTNSa4/8AFz+E9bHM8TLj5df0zE9xy73ERNLxiIiAiIgIiICIiAiIgIiICIiAiIgYPEm90fWYTGZmOPqHwEwyu9tPlt9RDRj6Y1UTX4wfw16fjabGqhHUfDU/0uJreI1CCQLHe/q/C8NePtouI3G17+o9CbHXb9byKcUuTb7RINt7LpcadNfneSPieIa5Nk+F3Nt77BDbUyL8QBI1bTqEBsevU3II00te4Ez37e5g6SLwdwNM4qs5OarTphfhmcgVCP3lVKan/qNOvFbzj3hHW/8AkKiAAAUHsB2FSh27kn8J2OdadPnfPj9+23KPELhCYTECpnNPC4vMrqCQqVwC4cAEDK+pN9irH7RmFh1SogFC11ALEkaOvUqw3Nr3+W0kHjfQDcPpki+XEU9ewZXU3+Bvb6zmnBMRUpFEzE082ijTW/uHuDcsF7s1tTY4/Iwxef5bfEicuPvpK8Ly5XJbMfZkW9X7+ptroMt9ibW67SG4zAVVqVUJIrKuuUkLUpgrdVLG5tmXKBqQrLrZRJueMsWVlfQvTUUrjq7KmYC9gSACB99TteRzEYkVjVKgH0EKl2ViRWRUUhhkucgAygkjotss4YMd6Ry2Yfb2n24+uEO4pRVkV1CAX1t5YzbNqEsSQcykgdASATrtvCniK0uMYVj6EctT16GpTKqNh9vKPqJr+KgO1r9vfYFtL3bpoBqQdRltcjbE4FSH7RhiNL16XbbzVsbDQe8NB2M2Vly8nFrevp9bgysoJWanzxERAREQEREBERAREQEREBERAREQMDF+/wDSYpmVix6vpMVtpGmjH0sOmh6zS4ul8T+v9ZuKtsp/OabFn49tz+rSJb8Mco9jcId7669dR+rSP46gRcqdAQxY7DKbXH0v8pJ8VqD100JmppYNsRXShTsar9/dUakswGthbTuZnnvh7GO8Vru08Qv+EFAtxCvUVSEWk4a+pBepS8sE7XK0nNulp2SajlvlyngqIp0rnUs7G2Z2O7Nb8thawm2misah8x5WWMuWbx0gXjViQnCzfW9aiLfJs9h/2fxnDaGKqMbZ8gv7oFyL7We1732M+jPEXhor8Lxi7kUzVX/FSIqqfxSfO6FfeXYkfjrb8pyydtXhzbUxH2k+HxZemlTKmYKw8tVteolRQo/eBy51GpysyfaW+CagfK7G11VWuLhyFy1AQQRnJs+1mzX0bfJwKr5ROUsrOxa40Fgotce6QKak373Hw8Y8qVe2hcEm4W+VQ69NL3uSANPSdjZKWj5fQ4Y3WN9/bTcQ4kyqLNmbKbb5NEPmU2ZxdlIBGRr5TaxsddGmJamaTKPUjLUA+KsCvzGid95t+I4kOajAg3qZxcAsFLai9rZrFLkA5tR01wcLhRUxFCmR6GekhFwT66iggkdLHL9BFemHPExNp+H1shnueVFp6mp80REQEREBERAREQEREBERAREQEREDCx24+Uw2Mz8ZSJsQLzA/Z3Oyn66RLvjmNMWs4APf85p8c41voNr7W/8A2byrw+qdlF/iZr8RytWqbsoHzJ/lKNmPLSvcoZjsTf3NAOpG/wBOg+O/wm68NOAVBWqYioCEIKoTuxJ1PyAG/wAZIuH8jUUIap7VhsDoo+nX6ySKoG2giKuXkeV7x6x0qJWIl2FquaMPUqYLEpRUNVek6KrGwJZSu9+xnz//ALGai2SqpR10KtcEX0tYjX5ifSswuI8Fo4gAVqa1QNsw1HyO4+kpans1eP5EYt7je3z2tArr7p0BIJB6AAfeO2hH8p4rUzqSxJ1NmspuSASrADXb3twBqLG3XOJeFWHqD2T1KB+YdenRteg+1I63g9iAfTiKWW4t6XU2F91X5nr/AB1nKccvXx+fijq0w5yRTVmupU9Gba/c2BAIANumbKbWSxxeDYFqmOw6UwHdq1La+mWqhJHZQAe+g6TrGE8D6f8AxsS7jTREVNgdyxbXXT+cmnLfJGEwAP7NSysRYuxLOfmx2HwFhJjHLhn8/HasxXnbeiVi0Tu8UiIgIiICIiAiIgIiICIiAiIgIiICIiAiIgIiICIiAiIgIiICIiAiIgIiICIiAiIgIiICIiAiIgIiICIiAiIgIiICIiAiIgIiICIiAiIgIiICIiAiIgIiIH//2Q=="/>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0" name="Picture 4" descr="http://img.yasalud.com/2009/12/cancer-pulmonar.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980728"/>
            <a:ext cx="3275856" cy="326402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80112" y="4509120"/>
            <a:ext cx="3562066" cy="1631216"/>
          </a:xfrm>
          <a:prstGeom prst="rect">
            <a:avLst/>
          </a:prstGeom>
        </p:spPr>
        <p:txBody>
          <a:bodyPr wrap="square">
            <a:spAutoFit/>
          </a:bodyPr>
          <a:lstStyle/>
          <a:p>
            <a:pPr algn="ctr"/>
            <a:r>
              <a:rPr lang="es-CO" sz="2000" b="1" dirty="0" smtClean="0">
                <a:solidFill>
                  <a:srgbClr val="FF0000"/>
                </a:solidFill>
              </a:rPr>
              <a:t>El </a:t>
            </a:r>
            <a:r>
              <a:rPr lang="es-CO" sz="2000" b="1" dirty="0">
                <a:solidFill>
                  <a:srgbClr val="FF0000"/>
                </a:solidFill>
              </a:rPr>
              <a:t>humo que inhalas al fumar poco a poco se va pegando a tus pulmones lo que con el tiempo te </a:t>
            </a:r>
            <a:r>
              <a:rPr lang="es-CO" sz="2000" b="1" dirty="0" smtClean="0">
                <a:solidFill>
                  <a:srgbClr val="FF0000"/>
                </a:solidFill>
              </a:rPr>
              <a:t>ocasiona </a:t>
            </a:r>
            <a:r>
              <a:rPr lang="es-CO" sz="2000" b="1" dirty="0">
                <a:solidFill>
                  <a:srgbClr val="FF0000"/>
                </a:solidFill>
              </a:rPr>
              <a:t>el </a:t>
            </a:r>
            <a:r>
              <a:rPr lang="es-CO" sz="2000" b="1" dirty="0" smtClean="0">
                <a:solidFill>
                  <a:srgbClr val="FF0000"/>
                </a:solidFill>
              </a:rPr>
              <a:t>cáncer, </a:t>
            </a:r>
            <a:r>
              <a:rPr lang="es-CO" sz="2000" b="1" dirty="0">
                <a:solidFill>
                  <a:srgbClr val="FF0000"/>
                </a:solidFill>
              </a:rPr>
              <a:t>y finalmente la muerte</a:t>
            </a:r>
            <a:r>
              <a:rPr lang="es-CO" dirty="0">
                <a:solidFill>
                  <a:srgbClr val="FF0000"/>
                </a:solidFill>
              </a:rPr>
              <a:t>.</a:t>
            </a:r>
          </a:p>
        </p:txBody>
      </p:sp>
    </p:spTree>
    <p:extLst>
      <p:ext uri="{BB962C8B-B14F-4D97-AF65-F5344CB8AC3E}">
        <p14:creationId xmlns:p14="http://schemas.microsoft.com/office/powerpoint/2010/main" val="3217231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412776"/>
            <a:ext cx="5544616" cy="5793507"/>
          </a:xfrm>
        </p:spPr>
        <p:txBody>
          <a:bodyPr>
            <a:normAutofit/>
          </a:bodyPr>
          <a:lstStyle/>
          <a:p>
            <a:pPr marL="0" indent="0">
              <a:buNone/>
            </a:pPr>
            <a:r>
              <a:rPr lang="es-CO" dirty="0" smtClean="0"/>
              <a:t>El </a:t>
            </a:r>
            <a:r>
              <a:rPr lang="es-CO" dirty="0"/>
              <a:t>humo que se consumió mientras se fumaba, no sólo se concentra en nuestros pulmones, también llegan a todos nuestros órganos y estos se pueden ver dañados y causar una serie de infecciones, que incluso las personas se encuentran expuestas a operaciones riesgosas o la muerte.</a:t>
            </a:r>
          </a:p>
          <a:p>
            <a:endParaRPr lang="es-CO" dirty="0"/>
          </a:p>
        </p:txBody>
      </p:sp>
      <p:sp>
        <p:nvSpPr>
          <p:cNvPr id="4" name="3 Rectángulo"/>
          <p:cNvSpPr/>
          <p:nvPr/>
        </p:nvSpPr>
        <p:spPr>
          <a:xfrm>
            <a:off x="1907704" y="404664"/>
            <a:ext cx="4968552" cy="646331"/>
          </a:xfrm>
          <a:prstGeom prst="rect">
            <a:avLst/>
          </a:prstGeom>
        </p:spPr>
        <p:txBody>
          <a:bodyPr wrap="square">
            <a:spAutoFit/>
          </a:bodyPr>
          <a:lstStyle/>
          <a:p>
            <a:r>
              <a:rPr lang="es-CO" sz="3600" b="1" dirty="0"/>
              <a:t>Problemas de órganos</a:t>
            </a:r>
            <a:r>
              <a:rPr lang="es-CO" sz="3600" dirty="0"/>
              <a:t>: </a:t>
            </a:r>
          </a:p>
        </p:txBody>
      </p:sp>
      <p:pic>
        <p:nvPicPr>
          <p:cNvPr id="5122" name="Picture 2" descr="http://lh5.ggpht.com/_Dr33wjhiolA/TOMbKxcCIyI/AAAAAAAANcg/_6vkmUNNtWY/cancer%20pulm%C3%B3n_thumb%5B2%5D.jpg?imgmax=80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4050" y="1050994"/>
            <a:ext cx="3409950" cy="253807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i1.ytimg.com/vi/97BBN6nNmIk/hqdefaul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3933057"/>
            <a:ext cx="3258832" cy="2924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57491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 calcmode="lin" valueType="num">
                                      <p:cBhvr>
                                        <p:cTn id="12" dur="1000" fill="hold"/>
                                        <p:tgtEl>
                                          <p:spTgt spid="5122"/>
                                        </p:tgtEl>
                                        <p:attrNameLst>
                                          <p:attrName>ppt_w</p:attrName>
                                        </p:attrNameLst>
                                      </p:cBhvr>
                                      <p:tavLst>
                                        <p:tav tm="0">
                                          <p:val>
                                            <p:fltVal val="0"/>
                                          </p:val>
                                        </p:tav>
                                        <p:tav tm="100000">
                                          <p:val>
                                            <p:strVal val="#ppt_w"/>
                                          </p:val>
                                        </p:tav>
                                      </p:tavLst>
                                    </p:anim>
                                    <p:anim calcmode="lin" valueType="num">
                                      <p:cBhvr>
                                        <p:cTn id="13" dur="1000" fill="hold"/>
                                        <p:tgtEl>
                                          <p:spTgt spid="5122"/>
                                        </p:tgtEl>
                                        <p:attrNameLst>
                                          <p:attrName>ppt_h</p:attrName>
                                        </p:attrNameLst>
                                      </p:cBhvr>
                                      <p:tavLst>
                                        <p:tav tm="0">
                                          <p:val>
                                            <p:fltVal val="0"/>
                                          </p:val>
                                        </p:tav>
                                        <p:tav tm="100000">
                                          <p:val>
                                            <p:strVal val="#ppt_h"/>
                                          </p:val>
                                        </p:tav>
                                      </p:tavLst>
                                    </p:anim>
                                    <p:anim calcmode="lin" valueType="num">
                                      <p:cBhvr>
                                        <p:cTn id="14" dur="1000" fill="hold"/>
                                        <p:tgtEl>
                                          <p:spTgt spid="5122"/>
                                        </p:tgtEl>
                                        <p:attrNameLst>
                                          <p:attrName>style.rotation</p:attrName>
                                        </p:attrNameLst>
                                      </p:cBhvr>
                                      <p:tavLst>
                                        <p:tav tm="0">
                                          <p:val>
                                            <p:fltVal val="90"/>
                                          </p:val>
                                        </p:tav>
                                        <p:tav tm="100000">
                                          <p:val>
                                            <p:fltVal val="0"/>
                                          </p:val>
                                        </p:tav>
                                      </p:tavLst>
                                    </p:anim>
                                    <p:animEffect transition="in" filter="fade">
                                      <p:cBhvr>
                                        <p:cTn id="15" dur="1000"/>
                                        <p:tgtEl>
                                          <p:spTgt spid="5122"/>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5126"/>
                                        </p:tgtEl>
                                        <p:attrNameLst>
                                          <p:attrName>style.visibility</p:attrName>
                                        </p:attrNameLst>
                                      </p:cBhvr>
                                      <p:to>
                                        <p:strVal val="visible"/>
                                      </p:to>
                                    </p:set>
                                    <p:animEffect transition="in" filter="wipe(down)">
                                      <p:cBhvr>
                                        <p:cTn id="20" dur="580">
                                          <p:stCondLst>
                                            <p:cond delay="0"/>
                                          </p:stCondLst>
                                        </p:cTn>
                                        <p:tgtEl>
                                          <p:spTgt spid="5126"/>
                                        </p:tgtEl>
                                      </p:cBhvr>
                                    </p:animEffect>
                                    <p:anim calcmode="lin" valueType="num">
                                      <p:cBhvr>
                                        <p:cTn id="21" dur="1822" tmFilter="0,0; 0.14,0.36; 0.43,0.73; 0.71,0.91; 1.0,1.0">
                                          <p:stCondLst>
                                            <p:cond delay="0"/>
                                          </p:stCondLst>
                                        </p:cTn>
                                        <p:tgtEl>
                                          <p:spTgt spid="5126"/>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126"/>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126"/>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126"/>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126"/>
                                        </p:tgtEl>
                                        <p:attrNameLst>
                                          <p:attrName>ppt_y</p:attrName>
                                        </p:attrNameLst>
                                      </p:cBhvr>
                                      <p:tavLst>
                                        <p:tav tm="0" fmla="#ppt_y-sin(pi*$)/81">
                                          <p:val>
                                            <p:fltVal val="0"/>
                                          </p:val>
                                        </p:tav>
                                        <p:tav tm="100000">
                                          <p:val>
                                            <p:fltVal val="1"/>
                                          </p:val>
                                        </p:tav>
                                      </p:tavLst>
                                    </p:anim>
                                    <p:animScale>
                                      <p:cBhvr>
                                        <p:cTn id="26" dur="26">
                                          <p:stCondLst>
                                            <p:cond delay="650"/>
                                          </p:stCondLst>
                                        </p:cTn>
                                        <p:tgtEl>
                                          <p:spTgt spid="5126"/>
                                        </p:tgtEl>
                                      </p:cBhvr>
                                      <p:to x="100000" y="60000"/>
                                    </p:animScale>
                                    <p:animScale>
                                      <p:cBhvr>
                                        <p:cTn id="27" dur="166" decel="50000">
                                          <p:stCondLst>
                                            <p:cond delay="676"/>
                                          </p:stCondLst>
                                        </p:cTn>
                                        <p:tgtEl>
                                          <p:spTgt spid="5126"/>
                                        </p:tgtEl>
                                      </p:cBhvr>
                                      <p:to x="100000" y="100000"/>
                                    </p:animScale>
                                    <p:animScale>
                                      <p:cBhvr>
                                        <p:cTn id="28" dur="26">
                                          <p:stCondLst>
                                            <p:cond delay="1312"/>
                                          </p:stCondLst>
                                        </p:cTn>
                                        <p:tgtEl>
                                          <p:spTgt spid="5126"/>
                                        </p:tgtEl>
                                      </p:cBhvr>
                                      <p:to x="100000" y="80000"/>
                                    </p:animScale>
                                    <p:animScale>
                                      <p:cBhvr>
                                        <p:cTn id="29" dur="166" decel="50000">
                                          <p:stCondLst>
                                            <p:cond delay="1338"/>
                                          </p:stCondLst>
                                        </p:cTn>
                                        <p:tgtEl>
                                          <p:spTgt spid="5126"/>
                                        </p:tgtEl>
                                      </p:cBhvr>
                                      <p:to x="100000" y="100000"/>
                                    </p:animScale>
                                    <p:animScale>
                                      <p:cBhvr>
                                        <p:cTn id="30" dur="26">
                                          <p:stCondLst>
                                            <p:cond delay="1642"/>
                                          </p:stCondLst>
                                        </p:cTn>
                                        <p:tgtEl>
                                          <p:spTgt spid="5126"/>
                                        </p:tgtEl>
                                      </p:cBhvr>
                                      <p:to x="100000" y="90000"/>
                                    </p:animScale>
                                    <p:animScale>
                                      <p:cBhvr>
                                        <p:cTn id="31" dur="166" decel="50000">
                                          <p:stCondLst>
                                            <p:cond delay="1668"/>
                                          </p:stCondLst>
                                        </p:cTn>
                                        <p:tgtEl>
                                          <p:spTgt spid="5126"/>
                                        </p:tgtEl>
                                      </p:cBhvr>
                                      <p:to x="100000" y="100000"/>
                                    </p:animScale>
                                    <p:animScale>
                                      <p:cBhvr>
                                        <p:cTn id="32" dur="26">
                                          <p:stCondLst>
                                            <p:cond delay="1808"/>
                                          </p:stCondLst>
                                        </p:cTn>
                                        <p:tgtEl>
                                          <p:spTgt spid="5126"/>
                                        </p:tgtEl>
                                      </p:cBhvr>
                                      <p:to x="100000" y="95000"/>
                                    </p:animScale>
                                    <p:animScale>
                                      <p:cBhvr>
                                        <p:cTn id="33" dur="166" decel="50000">
                                          <p:stCondLst>
                                            <p:cond delay="1834"/>
                                          </p:stCondLst>
                                        </p:cTn>
                                        <p:tgtEl>
                                          <p:spTgt spid="51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latin typeface="Agency FB" pitchFamily="34" charset="0"/>
              </a:rPr>
              <a:t>REMEDIOS CASEROS PARA DEJAR DE FUMAR</a:t>
            </a:r>
          </a:p>
        </p:txBody>
      </p:sp>
      <p:sp>
        <p:nvSpPr>
          <p:cNvPr id="3" name="2 Marcador de contenido"/>
          <p:cNvSpPr>
            <a:spLocks noGrp="1"/>
          </p:cNvSpPr>
          <p:nvPr>
            <p:ph idx="1"/>
          </p:nvPr>
        </p:nvSpPr>
        <p:spPr>
          <a:xfrm>
            <a:off x="457200" y="1600201"/>
            <a:ext cx="4906888" cy="2116831"/>
          </a:xfrm>
        </p:spPr>
        <p:txBody>
          <a:bodyPr>
            <a:normAutofit fontScale="92500" lnSpcReduction="20000"/>
          </a:bodyPr>
          <a:lstStyle/>
          <a:p>
            <a:pPr marL="0" indent="0">
              <a:buNone/>
            </a:pPr>
            <a:r>
              <a:rPr lang="es-CO" dirty="0" smtClean="0"/>
              <a:t>Existen </a:t>
            </a:r>
            <a:r>
              <a:rPr lang="es-CO" dirty="0"/>
              <a:t>una serie de remedios caseros para dejar de fumar, estos pueden ser más baratos que los productos que prometen dejar de fumar</a:t>
            </a:r>
            <a:r>
              <a:rPr lang="es-CO" dirty="0" smtClean="0"/>
              <a:t>.</a:t>
            </a:r>
          </a:p>
          <a:p>
            <a:endParaRPr lang="es-CO" dirty="0"/>
          </a:p>
        </p:txBody>
      </p:sp>
      <p:sp>
        <p:nvSpPr>
          <p:cNvPr id="4" name="3 Rectángulo"/>
          <p:cNvSpPr/>
          <p:nvPr/>
        </p:nvSpPr>
        <p:spPr>
          <a:xfrm>
            <a:off x="2422612" y="4725144"/>
            <a:ext cx="6558148" cy="1938992"/>
          </a:xfrm>
          <a:prstGeom prst="rect">
            <a:avLst/>
          </a:prstGeom>
        </p:spPr>
        <p:txBody>
          <a:bodyPr wrap="square">
            <a:spAutoFit/>
          </a:bodyPr>
          <a:lstStyle/>
          <a:p>
            <a:pPr algn="ctr"/>
            <a:r>
              <a:rPr lang="es-CO" dirty="0"/>
              <a:t> </a:t>
            </a:r>
            <a:r>
              <a:rPr lang="es-CO" sz="2000" dirty="0"/>
              <a:t>Se debe resaltar que estos productos son fáciles de conseguir y también pueden ser ideales para que se deje de fumar. Si apenas has empezado a fumar y quieres dejarlo, entonces presta atención pues estos remedios son perfectos para dejar de fumar</a:t>
            </a:r>
            <a:r>
              <a:rPr lang="es-CO" sz="2000" dirty="0" smtClean="0"/>
              <a:t>. Necesitas tener fuerza de voluntad, si quieres alcanzar la meta.</a:t>
            </a:r>
            <a:endParaRPr lang="es-CO" sz="2000" dirty="0"/>
          </a:p>
        </p:txBody>
      </p:sp>
      <p:pic>
        <p:nvPicPr>
          <p:cNvPr id="6146" name="Picture 2" descr="Botiquín natural de primeros auxil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149080"/>
            <a:ext cx="2088232" cy="230425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2.bp.blogspot.com/_ro7nqTbIdrU/TSoyUZciHtI/AAAAAAAAAXI/Be4Ga5KhI4Q/s1600/biblia-2009-08a.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1412776"/>
            <a:ext cx="3333750" cy="20882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25182" y="3503929"/>
            <a:ext cx="3616672" cy="923330"/>
          </a:xfrm>
          <a:prstGeom prst="rect">
            <a:avLst/>
          </a:prstGeom>
        </p:spPr>
        <p:txBody>
          <a:bodyPr wrap="square">
            <a:spAutoFit/>
          </a:bodyPr>
          <a:lstStyle/>
          <a:p>
            <a:pPr algn="ctr"/>
            <a:r>
              <a:rPr lang="es-CO" b="1" dirty="0">
                <a:solidFill>
                  <a:srgbClr val="FF0000"/>
                </a:solidFill>
              </a:rPr>
              <a:t>Lea la Biblia frecuentemente con oración</a:t>
            </a:r>
            <a:r>
              <a:rPr lang="es-CO" b="1" dirty="0" smtClean="0">
                <a:solidFill>
                  <a:srgbClr val="FF0000"/>
                </a:solidFill>
              </a:rPr>
              <a:t>. Dios te ama y quiere ayudarte.</a:t>
            </a:r>
            <a:endParaRPr lang="es-CO" b="1" dirty="0">
              <a:solidFill>
                <a:srgbClr val="FF0000"/>
              </a:solidFill>
            </a:endParaRPr>
          </a:p>
        </p:txBody>
      </p:sp>
    </p:spTree>
    <p:extLst>
      <p:ext uri="{BB962C8B-B14F-4D97-AF65-F5344CB8AC3E}">
        <p14:creationId xmlns:p14="http://schemas.microsoft.com/office/powerpoint/2010/main" val="3264960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6148"/>
                                        </p:tgtEl>
                                        <p:attrNameLst>
                                          <p:attrName>style.visibility</p:attrName>
                                        </p:attrNameLst>
                                      </p:cBhvr>
                                      <p:to>
                                        <p:strVal val="visible"/>
                                      </p:to>
                                    </p:set>
                                    <p:animEffect transition="in" filter="barn(inVertical)">
                                      <p:cBhvr>
                                        <p:cTn id="10" dur="500"/>
                                        <p:tgtEl>
                                          <p:spTgt spid="614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par>
                                <p:cTn id="19" presetID="21" presetClass="entr" presetSubtype="1" fill="hold" nodeType="withEffect">
                                  <p:stCondLst>
                                    <p:cond delay="0"/>
                                  </p:stCondLst>
                                  <p:childTnLst>
                                    <p:set>
                                      <p:cBhvr>
                                        <p:cTn id="20" dur="1" fill="hold">
                                          <p:stCondLst>
                                            <p:cond delay="0"/>
                                          </p:stCondLst>
                                        </p:cTn>
                                        <p:tgtEl>
                                          <p:spTgt spid="6146"/>
                                        </p:tgtEl>
                                        <p:attrNameLst>
                                          <p:attrName>style.visibility</p:attrName>
                                        </p:attrNameLst>
                                      </p:cBhvr>
                                      <p:to>
                                        <p:strVal val="visible"/>
                                      </p:to>
                                    </p:set>
                                    <p:animEffect transition="in" filter="wheel(1)">
                                      <p:cBhvr>
                                        <p:cTn id="21"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648072"/>
          </a:xfrm>
        </p:spPr>
        <p:txBody>
          <a:bodyPr>
            <a:normAutofit/>
          </a:bodyPr>
          <a:lstStyle/>
          <a:p>
            <a:pPr marL="0" indent="0">
              <a:buNone/>
            </a:pPr>
            <a:r>
              <a:rPr lang="es-CO" b="1" dirty="0"/>
              <a:t>Goma de mascar</a:t>
            </a:r>
            <a:r>
              <a:rPr lang="es-CO" dirty="0"/>
              <a:t>: </a:t>
            </a:r>
            <a:endParaRPr lang="es-CO" dirty="0" smtClean="0"/>
          </a:p>
        </p:txBody>
      </p:sp>
      <p:sp>
        <p:nvSpPr>
          <p:cNvPr id="4" name="3 Rectángulo"/>
          <p:cNvSpPr/>
          <p:nvPr/>
        </p:nvSpPr>
        <p:spPr>
          <a:xfrm>
            <a:off x="395536" y="1340768"/>
            <a:ext cx="6048672" cy="2677656"/>
          </a:xfrm>
          <a:prstGeom prst="rect">
            <a:avLst/>
          </a:prstGeom>
        </p:spPr>
        <p:txBody>
          <a:bodyPr wrap="square">
            <a:spAutoFit/>
          </a:bodyPr>
          <a:lstStyle/>
          <a:p>
            <a:r>
              <a:rPr lang="es-CO" sz="2400" dirty="0"/>
              <a:t>Aunque no se pueda creer, masticar chicle o goma de mascar es perfecto para las personas que </a:t>
            </a:r>
            <a:r>
              <a:rPr lang="es-CO" sz="2400" u="sng" dirty="0"/>
              <a:t>quieren</a:t>
            </a:r>
            <a:r>
              <a:rPr lang="es-CO" sz="2400" dirty="0"/>
              <a:t> dejar de fumar, esto se debe a que los azúcares que contienen los chicles y también la manera en que se tiene ocupada nuestra boca, es entonces que son una opción perfecta para dejar de </a:t>
            </a:r>
            <a:r>
              <a:rPr lang="es-CO" sz="2400" dirty="0" smtClean="0"/>
              <a:t>fumar.</a:t>
            </a:r>
            <a:endParaRPr lang="es-CO" sz="2400" dirty="0"/>
          </a:p>
        </p:txBody>
      </p:sp>
      <p:pic>
        <p:nvPicPr>
          <p:cNvPr id="7170" name="Picture 2" descr="https://encrypted-tbn2.gstatic.com/images?q=tbn:ANd9GcRz4bsptAZKtw284uSV_L5qoMOHD_4BZvWgK32Br7hrvDRSMC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0158" y="1484892"/>
            <a:ext cx="2619375" cy="17430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475656" y="4293096"/>
            <a:ext cx="5616624" cy="1815882"/>
          </a:xfrm>
          <a:prstGeom prst="rect">
            <a:avLst/>
          </a:prstGeom>
        </p:spPr>
        <p:txBody>
          <a:bodyPr wrap="square">
            <a:spAutoFit/>
          </a:bodyPr>
          <a:lstStyle/>
          <a:p>
            <a:pPr algn="ctr"/>
            <a:r>
              <a:rPr lang="es-CO" sz="2800" b="1" dirty="0" smtClean="0">
                <a:solidFill>
                  <a:srgbClr val="FF0000"/>
                </a:solidFill>
              </a:rPr>
              <a:t>No </a:t>
            </a:r>
            <a:r>
              <a:rPr lang="es-CO" sz="2800" b="1" dirty="0">
                <a:solidFill>
                  <a:srgbClr val="FF0000"/>
                </a:solidFill>
              </a:rPr>
              <a:t>se tiene una cantidad especifica para masticar chicles, sin embargo, se recomienda que se mastiquen 2 chicles durante el día. </a:t>
            </a:r>
          </a:p>
        </p:txBody>
      </p:sp>
    </p:spTree>
    <p:extLst>
      <p:ext uri="{BB962C8B-B14F-4D97-AF65-F5344CB8AC3E}">
        <p14:creationId xmlns:p14="http://schemas.microsoft.com/office/powerpoint/2010/main" val="5768520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Effect transition="in" filter="wheel(1)">
                                      <p:cBhvr>
                                        <p:cTn id="10" dur="2000"/>
                                        <p:tgtEl>
                                          <p:spTgt spid="7170"/>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268760"/>
            <a:ext cx="5915000" cy="2135883"/>
          </a:xfrm>
        </p:spPr>
        <p:txBody>
          <a:bodyPr>
            <a:normAutofit/>
          </a:bodyPr>
          <a:lstStyle/>
          <a:p>
            <a:pPr marL="0" indent="0">
              <a:buNone/>
            </a:pPr>
            <a:r>
              <a:rPr lang="es-CO" dirty="0" smtClean="0"/>
              <a:t>Este </a:t>
            </a:r>
            <a:r>
              <a:rPr lang="es-CO" dirty="0"/>
              <a:t>tipo de jugos sin azucares, </a:t>
            </a:r>
            <a:r>
              <a:rPr lang="es-CO" dirty="0" smtClean="0"/>
              <a:t>es un remedio muy eficaz que ayuda </a:t>
            </a:r>
            <a:r>
              <a:rPr lang="es-CO" dirty="0"/>
              <a:t>a calmar la saciedad que tienen las personas que fuman en exceso. </a:t>
            </a:r>
            <a:endParaRPr lang="es-CO" dirty="0" smtClean="0"/>
          </a:p>
        </p:txBody>
      </p:sp>
      <p:sp>
        <p:nvSpPr>
          <p:cNvPr id="4" name="3 Rectángulo"/>
          <p:cNvSpPr/>
          <p:nvPr/>
        </p:nvSpPr>
        <p:spPr>
          <a:xfrm>
            <a:off x="230270" y="3933056"/>
            <a:ext cx="8712968" cy="2523768"/>
          </a:xfrm>
          <a:prstGeom prst="rect">
            <a:avLst/>
          </a:prstGeom>
        </p:spPr>
        <p:txBody>
          <a:bodyPr wrap="square">
            <a:spAutoFit/>
          </a:bodyPr>
          <a:lstStyle/>
          <a:p>
            <a:pPr algn="ctr"/>
            <a:r>
              <a:rPr lang="es-CO" sz="2800" i="1" dirty="0">
                <a:solidFill>
                  <a:srgbClr val="FF0000"/>
                </a:solidFill>
              </a:rPr>
              <a:t>Debido a que los síntomas de la nicotina hace que se busque una manera de suplir estos componentes, el zumo de manzana sin azúcar es perfecto para dejar de fumar; se recomienda tomar por mucho 600 mililitros al día.</a:t>
            </a:r>
          </a:p>
          <a:p>
            <a:pPr algn="ctr"/>
            <a:endParaRPr lang="es-CO" sz="2800" dirty="0"/>
          </a:p>
          <a:p>
            <a:endParaRPr lang="es-CO" dirty="0"/>
          </a:p>
        </p:txBody>
      </p:sp>
      <p:pic>
        <p:nvPicPr>
          <p:cNvPr id="8194" name="Picture 2" descr="https://encrypted-tbn3.gstatic.com/images?q=tbn:ANd9GcSsvnyyTQKDCzrMUFWaBxfErozWyT6K9JHls989d2XqEMt9UMi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6738" y="1268760"/>
            <a:ext cx="2476500" cy="2135883"/>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619672" y="332656"/>
            <a:ext cx="4680520" cy="584775"/>
          </a:xfrm>
          <a:prstGeom prst="rect">
            <a:avLst/>
          </a:prstGeom>
        </p:spPr>
        <p:txBody>
          <a:bodyPr wrap="square">
            <a:spAutoFit/>
          </a:bodyPr>
          <a:lstStyle/>
          <a:p>
            <a:pPr algn="ctr"/>
            <a:r>
              <a:rPr lang="es-CO" sz="3200" b="1" dirty="0"/>
              <a:t>Zumo de frutas</a:t>
            </a:r>
            <a:r>
              <a:rPr lang="es-CO" sz="3200" dirty="0"/>
              <a:t>: </a:t>
            </a:r>
          </a:p>
        </p:txBody>
      </p:sp>
    </p:spTree>
    <p:extLst>
      <p:ext uri="{BB962C8B-B14F-4D97-AF65-F5344CB8AC3E}">
        <p14:creationId xmlns:p14="http://schemas.microsoft.com/office/powerpoint/2010/main" val="213607492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wheel(1)">
                                      <p:cBhvr>
                                        <p:cTn id="13"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712968" cy="778098"/>
          </a:xfrm>
        </p:spPr>
        <p:txBody>
          <a:bodyPr>
            <a:noAutofit/>
          </a:bodyPr>
          <a:lstStyle/>
          <a:p>
            <a:r>
              <a:rPr lang="es-CO" sz="3200" b="1" dirty="0" smtClean="0">
                <a:latin typeface="Agency FB" pitchFamily="34" charset="0"/>
              </a:rPr>
              <a:t>A continuación encontrará 6 recetas </a:t>
            </a:r>
            <a:r>
              <a:rPr lang="es-CO" sz="3200" b="1" dirty="0">
                <a:latin typeface="Agency FB" pitchFamily="34" charset="0"/>
              </a:rPr>
              <a:t>de jugos curativos</a:t>
            </a:r>
          </a:p>
        </p:txBody>
      </p:sp>
      <p:sp>
        <p:nvSpPr>
          <p:cNvPr id="3" name="2 Marcador de contenido"/>
          <p:cNvSpPr>
            <a:spLocks noGrp="1"/>
          </p:cNvSpPr>
          <p:nvPr>
            <p:ph idx="1"/>
          </p:nvPr>
        </p:nvSpPr>
        <p:spPr>
          <a:xfrm>
            <a:off x="395536" y="1340768"/>
            <a:ext cx="8229600" cy="5256584"/>
          </a:xfrm>
          <a:blipFill>
            <a:blip r:embed="rId2"/>
            <a:tile tx="0" ty="0" sx="100000" sy="100000" flip="none" algn="tl"/>
          </a:blipFill>
        </p:spPr>
        <p:txBody>
          <a:bodyPr>
            <a:normAutofit fontScale="55000" lnSpcReduction="20000"/>
          </a:bodyPr>
          <a:lstStyle/>
          <a:p>
            <a:pPr marL="0" indent="0">
              <a:buNone/>
            </a:pPr>
            <a:r>
              <a:rPr lang="es-CO" b="1" u="sng" dirty="0" smtClean="0"/>
              <a:t>Jugo </a:t>
            </a:r>
            <a:r>
              <a:rPr lang="es-CO" b="1" u="sng" dirty="0"/>
              <a:t>curativo para dejar de fumar #1</a:t>
            </a:r>
            <a:endParaRPr lang="es-CO" dirty="0"/>
          </a:p>
          <a:p>
            <a:r>
              <a:rPr lang="es-CO" dirty="0"/>
              <a:t>Ingredientes</a:t>
            </a:r>
          </a:p>
          <a:p>
            <a:r>
              <a:rPr lang="es-CO" dirty="0"/>
              <a:t>1 naranja</a:t>
            </a:r>
          </a:p>
          <a:p>
            <a:r>
              <a:rPr lang="es-CO" dirty="0"/>
              <a:t>1 mango</a:t>
            </a:r>
          </a:p>
          <a:p>
            <a:r>
              <a:rPr lang="es-CO" dirty="0"/>
              <a:t>1 limón</a:t>
            </a:r>
          </a:p>
          <a:p>
            <a:r>
              <a:rPr lang="es-CO" dirty="0"/>
              <a:t>1/2 de pepino</a:t>
            </a:r>
          </a:p>
          <a:p>
            <a:r>
              <a:rPr lang="es-CO" dirty="0"/>
              <a:t>30 ml de agua mineral</a:t>
            </a:r>
          </a:p>
          <a:p>
            <a:r>
              <a:rPr lang="es-CO" dirty="0"/>
              <a:t>Extraer el jugo de cada ingrediente y combinar con el agua mineral, licuar y tomar en ayunas, durante un </a:t>
            </a:r>
            <a:r>
              <a:rPr lang="es-CO" dirty="0" smtClean="0"/>
              <a:t>mes.</a:t>
            </a:r>
            <a:endParaRPr lang="es-CO" dirty="0"/>
          </a:p>
          <a:p>
            <a:pPr marL="0" indent="0">
              <a:buNone/>
            </a:pPr>
            <a:r>
              <a:rPr lang="es-CO" b="1" u="sng" dirty="0" smtClean="0"/>
              <a:t>Jugo </a:t>
            </a:r>
            <a:r>
              <a:rPr lang="es-CO" b="1" u="sng" dirty="0"/>
              <a:t>curativo para dejar de fumar #2</a:t>
            </a:r>
            <a:endParaRPr lang="es-CO" dirty="0"/>
          </a:p>
          <a:p>
            <a:r>
              <a:rPr lang="es-CO" dirty="0"/>
              <a:t>La vitamina A contenida en las zanahorias protege los delicados tejidos epiteliales que revisten el tracto respiratorio y ayuda a curar las lesiones producidas en ellos por el humo, el polvo y la contaminación por metales pesados. De </a:t>
            </a:r>
            <a:r>
              <a:rPr lang="es-CO" dirty="0" smtClean="0"/>
              <a:t>allí </a:t>
            </a:r>
            <a:r>
              <a:rPr lang="es-CO" dirty="0"/>
              <a:t>que sea importante en la terapia para dejar de fumar.</a:t>
            </a:r>
          </a:p>
          <a:p>
            <a:r>
              <a:rPr lang="es-CO" dirty="0"/>
              <a:t>Ingredientes</a:t>
            </a:r>
          </a:p>
          <a:p>
            <a:r>
              <a:rPr lang="es-CO" dirty="0"/>
              <a:t>6 </a:t>
            </a:r>
            <a:r>
              <a:rPr lang="es-CO" dirty="0" smtClean="0"/>
              <a:t>damascos.</a:t>
            </a:r>
            <a:r>
              <a:rPr lang="es-ES" dirty="0"/>
              <a:t> </a:t>
            </a:r>
            <a:r>
              <a:rPr lang="es-ES" dirty="0" smtClean="0"/>
              <a:t> (fruto de albaricoquero).</a:t>
            </a:r>
            <a:endParaRPr lang="es-CO" dirty="0"/>
          </a:p>
          <a:p>
            <a:r>
              <a:rPr lang="es-CO" dirty="0"/>
              <a:t>1 zanahoria grande</a:t>
            </a:r>
          </a:p>
          <a:p>
            <a:r>
              <a:rPr lang="es-CO" dirty="0"/>
              <a:t>Lavar los damascos y quitar los </a:t>
            </a:r>
            <a:r>
              <a:rPr lang="es-CO" dirty="0" smtClean="0"/>
              <a:t>carozos (la pepa). Picar </a:t>
            </a:r>
            <a:r>
              <a:rPr lang="es-CO" dirty="0"/>
              <a:t>las zanahorias y colocar en la licuadora junto con los damascos. Agregar un vaso y medio de agua. Licuar hasta conseguir una preparación uniforme. </a:t>
            </a:r>
          </a:p>
          <a:p>
            <a:endParaRPr lang="es-CO" dirty="0"/>
          </a:p>
        </p:txBody>
      </p:sp>
    </p:spTree>
    <p:extLst>
      <p:ext uri="{BB962C8B-B14F-4D97-AF65-F5344CB8AC3E}">
        <p14:creationId xmlns:p14="http://schemas.microsoft.com/office/powerpoint/2010/main" val="341381702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1)">
                                      <p:cBhvr>
                                        <p:cTn id="15" dur="2000"/>
                                        <p:tgtEl>
                                          <p:spTgt spid="3">
                                            <p:txEl>
                                              <p:pRg st="1" end="1"/>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heel(1)">
                                      <p:cBhvr>
                                        <p:cTn id="18" dur="2000"/>
                                        <p:tgtEl>
                                          <p:spTgt spid="3">
                                            <p:txEl>
                                              <p:pRg st="2" end="2"/>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par>
                                <p:cTn id="25" presetID="21" presetClass="entr" presetSubtype="1"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heel(1)">
                                      <p:cBhvr>
                                        <p:cTn id="30" dur="2000"/>
                                        <p:tgtEl>
                                          <p:spTgt spid="3">
                                            <p:txEl>
                                              <p:pRg st="6" end="6"/>
                                            </p:txEl>
                                          </p:spTgt>
                                        </p:tgtEl>
                                      </p:cBhvr>
                                    </p:animEffect>
                                  </p:childTnLst>
                                </p:cTn>
                              </p:par>
                              <p:par>
                                <p:cTn id="31" presetID="21" presetClass="entr" presetSubtype="1"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wheel(1)">
                                      <p:cBhvr>
                                        <p:cTn id="33" dur="20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 calcmode="lin" valueType="num">
                                      <p:cBhvr>
                                        <p:cTn id="38"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8" end="8"/>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nodeType="clickEffect">
                                  <p:stCondLst>
                                    <p:cond delay="0"/>
                                  </p:stCondLst>
                                  <p:childTnLst>
                                    <p:set>
                                      <p:cBhvr>
                                        <p:cTn id="45" dur="1" fill="hold">
                                          <p:stCondLst>
                                            <p:cond delay="0"/>
                                          </p:stCondLst>
                                        </p:cTn>
                                        <p:tgtEl>
                                          <p:spTgt spid="3">
                                            <p:txEl>
                                              <p:pRg st="9" end="9"/>
                                            </p:txEl>
                                          </p:spTgt>
                                        </p:tgtEl>
                                        <p:attrNameLst>
                                          <p:attrName>style.visibility</p:attrName>
                                        </p:attrNameLst>
                                      </p:cBhvr>
                                      <p:to>
                                        <p:strVal val="visible"/>
                                      </p:to>
                                    </p:set>
                                    <p:animEffect transition="in" filter="wheel(1)">
                                      <p:cBhvr>
                                        <p:cTn id="46" dur="2000"/>
                                        <p:tgtEl>
                                          <p:spTgt spid="3">
                                            <p:txEl>
                                              <p:pRg st="9" end="9"/>
                                            </p:txEl>
                                          </p:spTgt>
                                        </p:tgtEl>
                                      </p:cBhvr>
                                    </p:animEffect>
                                  </p:childTnLst>
                                </p:cTn>
                              </p:par>
                              <p:par>
                                <p:cTn id="47" presetID="21" presetClass="entr" presetSubtype="1"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wheel(1)">
                                      <p:cBhvr>
                                        <p:cTn id="49" dur="2000"/>
                                        <p:tgtEl>
                                          <p:spTgt spid="3">
                                            <p:txEl>
                                              <p:pRg st="10" end="10"/>
                                            </p:txEl>
                                          </p:spTgt>
                                        </p:tgtEl>
                                      </p:cBhvr>
                                    </p:animEffect>
                                  </p:childTnLst>
                                </p:cTn>
                              </p:par>
                              <p:par>
                                <p:cTn id="50" presetID="21" presetClass="entr" presetSubtype="1" fill="hold" nodeType="with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Effect transition="in" filter="wheel(1)">
                                      <p:cBhvr>
                                        <p:cTn id="52" dur="2000"/>
                                        <p:tgtEl>
                                          <p:spTgt spid="3">
                                            <p:txEl>
                                              <p:pRg st="11" end="11"/>
                                            </p:txEl>
                                          </p:spTgt>
                                        </p:tgtEl>
                                      </p:cBhvr>
                                    </p:animEffect>
                                  </p:childTnLst>
                                </p:cTn>
                              </p:par>
                              <p:par>
                                <p:cTn id="53" presetID="21" presetClass="entr" presetSubtype="1"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Effect transition="in" filter="wheel(1)">
                                      <p:cBhvr>
                                        <p:cTn id="55" dur="2000"/>
                                        <p:tgtEl>
                                          <p:spTgt spid="3">
                                            <p:txEl>
                                              <p:pRg st="12" end="12"/>
                                            </p:txEl>
                                          </p:spTgt>
                                        </p:tgtEl>
                                      </p:cBhvr>
                                    </p:animEffect>
                                  </p:childTnLst>
                                </p:cTn>
                              </p:par>
                              <p:par>
                                <p:cTn id="56" presetID="21" presetClass="entr" presetSubtype="1" fill="hold" nodeType="withEffect">
                                  <p:stCondLst>
                                    <p:cond delay="0"/>
                                  </p:stCondLst>
                                  <p:childTnLst>
                                    <p:set>
                                      <p:cBhvr>
                                        <p:cTn id="57" dur="1" fill="hold">
                                          <p:stCondLst>
                                            <p:cond delay="0"/>
                                          </p:stCondLst>
                                        </p:cTn>
                                        <p:tgtEl>
                                          <p:spTgt spid="3">
                                            <p:txEl>
                                              <p:pRg st="13" end="13"/>
                                            </p:txEl>
                                          </p:spTgt>
                                        </p:tgtEl>
                                        <p:attrNameLst>
                                          <p:attrName>style.visibility</p:attrName>
                                        </p:attrNameLst>
                                      </p:cBhvr>
                                      <p:to>
                                        <p:strVal val="visible"/>
                                      </p:to>
                                    </p:set>
                                    <p:animEffect transition="in" filter="wheel(1)">
                                      <p:cBhvr>
                                        <p:cTn id="58"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62500" lnSpcReduction="20000"/>
          </a:bodyPr>
          <a:lstStyle/>
          <a:p>
            <a:endParaRPr lang="es-CO" b="1" u="sng" dirty="0" smtClean="0"/>
          </a:p>
          <a:p>
            <a:pPr marL="0" indent="0">
              <a:buNone/>
            </a:pPr>
            <a:r>
              <a:rPr lang="es-CO" b="1" u="sng" dirty="0" smtClean="0"/>
              <a:t>Jugo </a:t>
            </a:r>
            <a:r>
              <a:rPr lang="es-CO" b="1" u="sng" dirty="0"/>
              <a:t>curativo para dejar de fumar #3</a:t>
            </a:r>
            <a:endParaRPr lang="es-CO" dirty="0"/>
          </a:p>
          <a:p>
            <a:r>
              <a:rPr lang="es-CO" dirty="0"/>
              <a:t>Ingredientes</a:t>
            </a:r>
          </a:p>
          <a:p>
            <a:r>
              <a:rPr lang="es-CO" dirty="0"/>
              <a:t>1 paquete de damascos desecados</a:t>
            </a:r>
          </a:p>
          <a:p>
            <a:r>
              <a:rPr lang="es-CO" dirty="0"/>
              <a:t>1 yogur sabor natural</a:t>
            </a:r>
          </a:p>
          <a:p>
            <a:r>
              <a:rPr lang="es-CO" dirty="0"/>
              <a:t>Miel</a:t>
            </a:r>
          </a:p>
          <a:p>
            <a:r>
              <a:rPr lang="es-CO" dirty="0"/>
              <a:t>Canela en polvo</a:t>
            </a:r>
          </a:p>
          <a:p>
            <a:r>
              <a:rPr lang="es-CO" dirty="0"/>
              <a:t>Dejar remojar los damascos en agua mineral durante toda la noche. Colocarlos en la licuadora junto con un yogur sabor natural. Añadir miel y canela en polvo </a:t>
            </a:r>
            <a:r>
              <a:rPr lang="es-CO" dirty="0" smtClean="0"/>
              <a:t>al </a:t>
            </a:r>
            <a:r>
              <a:rPr lang="es-CO" dirty="0"/>
              <a:t>gusto. Licuar hasta conseguir una preparación uniforme. Tomar un vaso a diario.</a:t>
            </a:r>
          </a:p>
          <a:p>
            <a:endParaRPr lang="es-CO" b="1" u="sng" dirty="0" smtClean="0"/>
          </a:p>
          <a:p>
            <a:pPr marL="0" indent="0">
              <a:buNone/>
            </a:pPr>
            <a:r>
              <a:rPr lang="es-CO" b="1" u="sng" dirty="0" smtClean="0"/>
              <a:t>Jugo </a:t>
            </a:r>
            <a:r>
              <a:rPr lang="es-CO" b="1" u="sng" dirty="0"/>
              <a:t>curativo para dejar de fumar #4</a:t>
            </a:r>
            <a:endParaRPr lang="es-CO" dirty="0"/>
          </a:p>
          <a:p>
            <a:r>
              <a:rPr lang="es-CO" dirty="0"/>
              <a:t>Ingredientes</a:t>
            </a:r>
          </a:p>
          <a:p>
            <a:r>
              <a:rPr lang="es-CO" dirty="0"/>
              <a:t>2 toronjas</a:t>
            </a:r>
          </a:p>
          <a:p>
            <a:r>
              <a:rPr lang="es-CO" dirty="0"/>
              <a:t>2 mangos</a:t>
            </a:r>
          </a:p>
          <a:p>
            <a:r>
              <a:rPr lang="es-CO" dirty="0"/>
              <a:t>Exprimir el jugo de las toronjas. Pelar y quitar la pulpa a los mangos. Colocar en la licuadora con el jugo de toronja, licuar hasta que se integre. Tomar este jugo por las mañanas, quince días y descansa otros quince</a:t>
            </a:r>
            <a:r>
              <a:rPr lang="es-CO" dirty="0" smtClean="0"/>
              <a:t>.</a:t>
            </a:r>
            <a:endParaRPr lang="es-CO" dirty="0"/>
          </a:p>
        </p:txBody>
      </p:sp>
    </p:spTree>
    <p:extLst>
      <p:ext uri="{BB962C8B-B14F-4D97-AF65-F5344CB8AC3E}">
        <p14:creationId xmlns:p14="http://schemas.microsoft.com/office/powerpoint/2010/main" val="11194376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heel(1)">
                                      <p:cBhvr>
                                        <p:cTn id="21" dur="2000"/>
                                        <p:tgtEl>
                                          <p:spTgt spid="3">
                                            <p:txEl>
                                              <p:pRg st="4" end="4"/>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heel(1)">
                                      <p:cBhvr>
                                        <p:cTn id="24" dur="2000"/>
                                        <p:tgtEl>
                                          <p:spTgt spid="3">
                                            <p:txEl>
                                              <p:pRg st="5" end="5"/>
                                            </p:txEl>
                                          </p:spTgt>
                                        </p:tgtEl>
                                      </p:cBhvr>
                                    </p:animEffect>
                                  </p:childTnLst>
                                </p:cTn>
                              </p:par>
                              <p:par>
                                <p:cTn id="25" presetID="21" presetClass="entr" presetSubtype="1"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1)">
                                      <p:cBhvr>
                                        <p:cTn id="27" dur="2000"/>
                                        <p:tgtEl>
                                          <p:spTgt spid="3">
                                            <p:txEl>
                                              <p:pRg st="6" end="6"/>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heel(1)">
                                      <p:cBhvr>
                                        <p:cTn id="30" dur="20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wheel(1)">
                                      <p:cBhvr>
                                        <p:cTn id="35" dur="2000"/>
                                        <p:tgtEl>
                                          <p:spTgt spid="3">
                                            <p:txEl>
                                              <p:pRg st="9" end="9"/>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wheel(1)">
                                      <p:cBhvr>
                                        <p:cTn id="40" dur="2000"/>
                                        <p:tgtEl>
                                          <p:spTgt spid="3">
                                            <p:txEl>
                                              <p:pRg st="10" end="10"/>
                                            </p:txEl>
                                          </p:spTgt>
                                        </p:tgtEl>
                                      </p:cBhvr>
                                    </p:animEffect>
                                  </p:childTnLst>
                                </p:cTn>
                              </p:par>
                              <p:par>
                                <p:cTn id="41" presetID="21" presetClass="entr" presetSubtype="1" fill="hold" nodeType="with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Effect transition="in" filter="wheel(1)">
                                      <p:cBhvr>
                                        <p:cTn id="43" dur="2000"/>
                                        <p:tgtEl>
                                          <p:spTgt spid="3">
                                            <p:txEl>
                                              <p:pRg st="11" end="11"/>
                                            </p:txEl>
                                          </p:spTgt>
                                        </p:tgtEl>
                                      </p:cBhvr>
                                    </p:animEffect>
                                  </p:childTnLst>
                                </p:cTn>
                              </p:par>
                              <p:par>
                                <p:cTn id="44" presetID="21" presetClass="entr" presetSubtype="1" fill="hold" nodeType="withEffect">
                                  <p:stCondLst>
                                    <p:cond delay="0"/>
                                  </p:stCondLst>
                                  <p:childTnLst>
                                    <p:set>
                                      <p:cBhvr>
                                        <p:cTn id="45" dur="1" fill="hold">
                                          <p:stCondLst>
                                            <p:cond delay="0"/>
                                          </p:stCondLst>
                                        </p:cTn>
                                        <p:tgtEl>
                                          <p:spTgt spid="3">
                                            <p:txEl>
                                              <p:pRg st="12" end="12"/>
                                            </p:txEl>
                                          </p:spTgt>
                                        </p:tgtEl>
                                        <p:attrNameLst>
                                          <p:attrName>style.visibility</p:attrName>
                                        </p:attrNameLst>
                                      </p:cBhvr>
                                      <p:to>
                                        <p:strVal val="visible"/>
                                      </p:to>
                                    </p:set>
                                    <p:animEffect transition="in" filter="wheel(1)">
                                      <p:cBhvr>
                                        <p:cTn id="46" dur="2000"/>
                                        <p:tgtEl>
                                          <p:spTgt spid="3">
                                            <p:txEl>
                                              <p:pRg st="12" end="12"/>
                                            </p:txEl>
                                          </p:spTgt>
                                        </p:tgtEl>
                                      </p:cBhvr>
                                    </p:animEffect>
                                  </p:childTnLst>
                                </p:cTn>
                              </p:par>
                              <p:par>
                                <p:cTn id="47" presetID="21" presetClass="entr" presetSubtype="1" fill="hold" nodeType="withEffect">
                                  <p:stCondLst>
                                    <p:cond delay="0"/>
                                  </p:stCondLst>
                                  <p:childTnLst>
                                    <p:set>
                                      <p:cBhvr>
                                        <p:cTn id="48" dur="1" fill="hold">
                                          <p:stCondLst>
                                            <p:cond delay="0"/>
                                          </p:stCondLst>
                                        </p:cTn>
                                        <p:tgtEl>
                                          <p:spTgt spid="3">
                                            <p:txEl>
                                              <p:pRg st="13" end="13"/>
                                            </p:txEl>
                                          </p:spTgt>
                                        </p:tgtEl>
                                        <p:attrNameLst>
                                          <p:attrName>style.visibility</p:attrName>
                                        </p:attrNameLst>
                                      </p:cBhvr>
                                      <p:to>
                                        <p:strVal val="visible"/>
                                      </p:to>
                                    </p:set>
                                    <p:animEffect transition="in" filter="wheel(1)">
                                      <p:cBhvr>
                                        <p:cTn id="49"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229600" cy="6120680"/>
          </a:xfrm>
          <a:blipFill>
            <a:blip r:embed="rId2"/>
            <a:tile tx="0" ty="0" sx="100000" sy="100000" flip="none" algn="tl"/>
          </a:blipFill>
        </p:spPr>
        <p:txBody>
          <a:bodyPr>
            <a:normAutofit fontScale="70000" lnSpcReduction="20000"/>
          </a:bodyPr>
          <a:lstStyle/>
          <a:p>
            <a:pPr marL="0" indent="0">
              <a:buNone/>
            </a:pPr>
            <a:r>
              <a:rPr lang="es-CO" b="1" u="sng" dirty="0" smtClean="0"/>
              <a:t>Jugo </a:t>
            </a:r>
            <a:r>
              <a:rPr lang="es-CO" b="1" u="sng" dirty="0"/>
              <a:t>curativo para dejar de fumar #5</a:t>
            </a:r>
            <a:endParaRPr lang="es-CO" dirty="0"/>
          </a:p>
          <a:p>
            <a:r>
              <a:rPr lang="es-CO" dirty="0"/>
              <a:t>Ingredientes</a:t>
            </a:r>
          </a:p>
          <a:p>
            <a:r>
              <a:rPr lang="es-CO" dirty="0"/>
              <a:t>7 rebanada de melón</a:t>
            </a:r>
          </a:p>
          <a:p>
            <a:r>
              <a:rPr lang="es-CO" dirty="0"/>
              <a:t>2 kiwis</a:t>
            </a:r>
          </a:p>
          <a:p>
            <a:r>
              <a:rPr lang="es-CO" dirty="0"/>
              <a:t>2 manzanas</a:t>
            </a:r>
          </a:p>
          <a:p>
            <a:r>
              <a:rPr lang="es-CO" dirty="0"/>
              <a:t>Lavar las frutas. Quitar la cáscara al melón al igual que las semillas. Licuar junto con los kiwis pelados. Pasar las manzanas por el extractor de jugos. Combinar con el jugo anterior. Tomar un vaso de este jugo cada tercer día.</a:t>
            </a:r>
          </a:p>
          <a:p>
            <a:pPr marL="0" indent="0">
              <a:buNone/>
            </a:pPr>
            <a:r>
              <a:rPr lang="es-CO" b="1" u="sng" dirty="0"/>
              <a:t>Jugo curativo para dejar de fumar #6</a:t>
            </a:r>
            <a:endParaRPr lang="es-CO" dirty="0"/>
          </a:p>
          <a:p>
            <a:r>
              <a:rPr lang="es-CO" dirty="0"/>
              <a:t>Ingredientes</a:t>
            </a:r>
          </a:p>
          <a:p>
            <a:r>
              <a:rPr lang="es-CO" dirty="0"/>
              <a:t>2 naranjas</a:t>
            </a:r>
          </a:p>
          <a:p>
            <a:r>
              <a:rPr lang="es-CO" dirty="0"/>
              <a:t>7 rebanada de melón</a:t>
            </a:r>
          </a:p>
          <a:p>
            <a:r>
              <a:rPr lang="es-CO" dirty="0"/>
              <a:t>3 cucharadas de tofú</a:t>
            </a:r>
          </a:p>
          <a:p>
            <a:r>
              <a:rPr lang="es-CO" dirty="0"/>
              <a:t>6 chabacanos</a:t>
            </a:r>
          </a:p>
          <a:p>
            <a:r>
              <a:rPr lang="es-CO" dirty="0"/>
              <a:t>Exprimir el jugo de las naranjas. Quitar la cáscara y semillas del melón, licuar con el tofú, los chabacanos y el jugo de las naranjas. Tomar un vaso de este jugo una semana sí y otra no.</a:t>
            </a:r>
            <a:br>
              <a:rPr lang="es-CO" dirty="0"/>
            </a:br>
            <a:endParaRPr lang="es-CO" dirty="0"/>
          </a:p>
        </p:txBody>
      </p:sp>
    </p:spTree>
    <p:extLst>
      <p:ext uri="{BB962C8B-B14F-4D97-AF65-F5344CB8AC3E}">
        <p14:creationId xmlns:p14="http://schemas.microsoft.com/office/powerpoint/2010/main" val="338559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anim calcmode="lin" valueType="num">
                                      <p:cBhvr>
                                        <p:cTn id="16"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1" end="1"/>
                                            </p:txEl>
                                          </p:spTgt>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2000"/>
                                        <p:tgtEl>
                                          <p:spTgt spid="3">
                                            <p:txEl>
                                              <p:pRg st="2" end="2"/>
                                            </p:txEl>
                                          </p:spTgt>
                                        </p:tgtEl>
                                      </p:cBhvr>
                                    </p:animEffect>
                                    <p:anim calcmode="lin" valueType="num">
                                      <p:cBhvr>
                                        <p:cTn id="21"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2" dur="2000" fill="hold"/>
                                        <p:tgtEl>
                                          <p:spTgt spid="3">
                                            <p:txEl>
                                              <p:pRg st="2" end="2"/>
                                            </p:txEl>
                                          </p:spTgt>
                                        </p:tgtEl>
                                        <p:attrNameLst>
                                          <p:attrName>ppt_h</p:attrName>
                                        </p:attrNameLst>
                                      </p:cBhvr>
                                      <p:tavLst>
                                        <p:tav tm="0">
                                          <p:val>
                                            <p:strVal val="#ppt_h"/>
                                          </p:val>
                                        </p:tav>
                                        <p:tav tm="100000">
                                          <p:val>
                                            <p:strVal val="#ppt_h"/>
                                          </p:val>
                                        </p:tav>
                                      </p:tavLst>
                                    </p:anim>
                                  </p:childTnLst>
                                </p:cTn>
                              </p:par>
                              <p:par>
                                <p:cTn id="23" presetID="45"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2000"/>
                                        <p:tgtEl>
                                          <p:spTgt spid="3">
                                            <p:txEl>
                                              <p:pRg st="3" end="3"/>
                                            </p:txEl>
                                          </p:spTgt>
                                        </p:tgtEl>
                                      </p:cBhvr>
                                    </p:animEffect>
                                    <p:anim calcmode="lin" valueType="num">
                                      <p:cBhvr>
                                        <p:cTn id="26"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3" end="3"/>
                                            </p:txEl>
                                          </p:spTgt>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2000"/>
                                        <p:tgtEl>
                                          <p:spTgt spid="3">
                                            <p:txEl>
                                              <p:pRg st="4" end="4"/>
                                            </p:txEl>
                                          </p:spTgt>
                                        </p:tgtEl>
                                      </p:cBhvr>
                                    </p:animEffect>
                                    <p:anim calcmode="lin" valueType="num">
                                      <p:cBhvr>
                                        <p:cTn id="31"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2" dur="2000" fill="hold"/>
                                        <p:tgtEl>
                                          <p:spTgt spid="3">
                                            <p:txEl>
                                              <p:pRg st="4" end="4"/>
                                            </p:txEl>
                                          </p:spTgt>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wipe(down)">
                                      <p:cBhvr>
                                        <p:cTn id="50" dur="580">
                                          <p:stCondLst>
                                            <p:cond delay="0"/>
                                          </p:stCondLst>
                                        </p:cTn>
                                        <p:tgtEl>
                                          <p:spTgt spid="3">
                                            <p:txEl>
                                              <p:pRg st="7" end="7"/>
                                            </p:txEl>
                                          </p:spTgt>
                                        </p:tgtEl>
                                      </p:cBhvr>
                                    </p:animEffect>
                                    <p:anim calcmode="lin" valueType="num">
                                      <p:cBhvr>
                                        <p:cTn id="51"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3">
                                            <p:txEl>
                                              <p:pRg st="7" end="7"/>
                                            </p:txEl>
                                          </p:spTgt>
                                        </p:tgtEl>
                                      </p:cBhvr>
                                      <p:to x="100000" y="60000"/>
                                    </p:animScale>
                                    <p:animScale>
                                      <p:cBhvr>
                                        <p:cTn id="57" dur="166" decel="50000">
                                          <p:stCondLst>
                                            <p:cond delay="676"/>
                                          </p:stCondLst>
                                        </p:cTn>
                                        <p:tgtEl>
                                          <p:spTgt spid="3">
                                            <p:txEl>
                                              <p:pRg st="7" end="7"/>
                                            </p:txEl>
                                          </p:spTgt>
                                        </p:tgtEl>
                                      </p:cBhvr>
                                      <p:to x="100000" y="100000"/>
                                    </p:animScale>
                                    <p:animScale>
                                      <p:cBhvr>
                                        <p:cTn id="58" dur="26">
                                          <p:stCondLst>
                                            <p:cond delay="1312"/>
                                          </p:stCondLst>
                                        </p:cTn>
                                        <p:tgtEl>
                                          <p:spTgt spid="3">
                                            <p:txEl>
                                              <p:pRg st="7" end="7"/>
                                            </p:txEl>
                                          </p:spTgt>
                                        </p:tgtEl>
                                      </p:cBhvr>
                                      <p:to x="100000" y="80000"/>
                                    </p:animScale>
                                    <p:animScale>
                                      <p:cBhvr>
                                        <p:cTn id="59" dur="166" decel="50000">
                                          <p:stCondLst>
                                            <p:cond delay="1338"/>
                                          </p:stCondLst>
                                        </p:cTn>
                                        <p:tgtEl>
                                          <p:spTgt spid="3">
                                            <p:txEl>
                                              <p:pRg st="7" end="7"/>
                                            </p:txEl>
                                          </p:spTgt>
                                        </p:tgtEl>
                                      </p:cBhvr>
                                      <p:to x="100000" y="100000"/>
                                    </p:animScale>
                                    <p:animScale>
                                      <p:cBhvr>
                                        <p:cTn id="60" dur="26">
                                          <p:stCondLst>
                                            <p:cond delay="1642"/>
                                          </p:stCondLst>
                                        </p:cTn>
                                        <p:tgtEl>
                                          <p:spTgt spid="3">
                                            <p:txEl>
                                              <p:pRg st="7" end="7"/>
                                            </p:txEl>
                                          </p:spTgt>
                                        </p:tgtEl>
                                      </p:cBhvr>
                                      <p:to x="100000" y="90000"/>
                                    </p:animScale>
                                    <p:animScale>
                                      <p:cBhvr>
                                        <p:cTn id="61" dur="166" decel="50000">
                                          <p:stCondLst>
                                            <p:cond delay="1668"/>
                                          </p:stCondLst>
                                        </p:cTn>
                                        <p:tgtEl>
                                          <p:spTgt spid="3">
                                            <p:txEl>
                                              <p:pRg st="7" end="7"/>
                                            </p:txEl>
                                          </p:spTgt>
                                        </p:tgtEl>
                                      </p:cBhvr>
                                      <p:to x="100000" y="100000"/>
                                    </p:animScale>
                                    <p:animScale>
                                      <p:cBhvr>
                                        <p:cTn id="62" dur="26">
                                          <p:stCondLst>
                                            <p:cond delay="1808"/>
                                          </p:stCondLst>
                                        </p:cTn>
                                        <p:tgtEl>
                                          <p:spTgt spid="3">
                                            <p:txEl>
                                              <p:pRg st="7" end="7"/>
                                            </p:txEl>
                                          </p:spTgt>
                                        </p:tgtEl>
                                      </p:cBhvr>
                                      <p:to x="100000" y="95000"/>
                                    </p:animScale>
                                    <p:animScale>
                                      <p:cBhvr>
                                        <p:cTn id="63" dur="166" decel="50000">
                                          <p:stCondLst>
                                            <p:cond delay="1834"/>
                                          </p:stCondLst>
                                        </p:cTn>
                                        <p:tgtEl>
                                          <p:spTgt spid="3">
                                            <p:txEl>
                                              <p:pRg st="7" end="7"/>
                                            </p:txEl>
                                          </p:spTgt>
                                        </p:tgtEl>
                                      </p:cBhvr>
                                      <p:to x="100000" y="100000"/>
                                    </p:animScale>
                                  </p:childTnLst>
                                </p:cTn>
                              </p:par>
                              <p:par>
                                <p:cTn id="64" presetID="26" presetClass="entr" presetSubtype="0" fill="hold" nodeType="withEffect">
                                  <p:stCondLst>
                                    <p:cond delay="0"/>
                                  </p:stCondLst>
                                  <p:childTnLst>
                                    <p:set>
                                      <p:cBhvr>
                                        <p:cTn id="65" dur="1" fill="hold">
                                          <p:stCondLst>
                                            <p:cond delay="0"/>
                                          </p:stCondLst>
                                        </p:cTn>
                                        <p:tgtEl>
                                          <p:spTgt spid="3">
                                            <p:txEl>
                                              <p:pRg st="8" end="8"/>
                                            </p:txEl>
                                          </p:spTgt>
                                        </p:tgtEl>
                                        <p:attrNameLst>
                                          <p:attrName>style.visibility</p:attrName>
                                        </p:attrNameLst>
                                      </p:cBhvr>
                                      <p:to>
                                        <p:strVal val="visible"/>
                                      </p:to>
                                    </p:set>
                                    <p:animEffect transition="in" filter="wipe(down)">
                                      <p:cBhvr>
                                        <p:cTn id="66" dur="580">
                                          <p:stCondLst>
                                            <p:cond delay="0"/>
                                          </p:stCondLst>
                                        </p:cTn>
                                        <p:tgtEl>
                                          <p:spTgt spid="3">
                                            <p:txEl>
                                              <p:pRg st="8" end="8"/>
                                            </p:txEl>
                                          </p:spTgt>
                                        </p:tgtEl>
                                      </p:cBhvr>
                                    </p:animEffect>
                                    <p:anim calcmode="lin" valueType="num">
                                      <p:cBhvr>
                                        <p:cTn id="67"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72" dur="26">
                                          <p:stCondLst>
                                            <p:cond delay="650"/>
                                          </p:stCondLst>
                                        </p:cTn>
                                        <p:tgtEl>
                                          <p:spTgt spid="3">
                                            <p:txEl>
                                              <p:pRg st="8" end="8"/>
                                            </p:txEl>
                                          </p:spTgt>
                                        </p:tgtEl>
                                      </p:cBhvr>
                                      <p:to x="100000" y="60000"/>
                                    </p:animScale>
                                    <p:animScale>
                                      <p:cBhvr>
                                        <p:cTn id="73" dur="166" decel="50000">
                                          <p:stCondLst>
                                            <p:cond delay="676"/>
                                          </p:stCondLst>
                                        </p:cTn>
                                        <p:tgtEl>
                                          <p:spTgt spid="3">
                                            <p:txEl>
                                              <p:pRg st="8" end="8"/>
                                            </p:txEl>
                                          </p:spTgt>
                                        </p:tgtEl>
                                      </p:cBhvr>
                                      <p:to x="100000" y="100000"/>
                                    </p:animScale>
                                    <p:animScale>
                                      <p:cBhvr>
                                        <p:cTn id="74" dur="26">
                                          <p:stCondLst>
                                            <p:cond delay="1312"/>
                                          </p:stCondLst>
                                        </p:cTn>
                                        <p:tgtEl>
                                          <p:spTgt spid="3">
                                            <p:txEl>
                                              <p:pRg st="8" end="8"/>
                                            </p:txEl>
                                          </p:spTgt>
                                        </p:tgtEl>
                                      </p:cBhvr>
                                      <p:to x="100000" y="80000"/>
                                    </p:animScale>
                                    <p:animScale>
                                      <p:cBhvr>
                                        <p:cTn id="75" dur="166" decel="50000">
                                          <p:stCondLst>
                                            <p:cond delay="1338"/>
                                          </p:stCondLst>
                                        </p:cTn>
                                        <p:tgtEl>
                                          <p:spTgt spid="3">
                                            <p:txEl>
                                              <p:pRg st="8" end="8"/>
                                            </p:txEl>
                                          </p:spTgt>
                                        </p:tgtEl>
                                      </p:cBhvr>
                                      <p:to x="100000" y="100000"/>
                                    </p:animScale>
                                    <p:animScale>
                                      <p:cBhvr>
                                        <p:cTn id="76" dur="26">
                                          <p:stCondLst>
                                            <p:cond delay="1642"/>
                                          </p:stCondLst>
                                        </p:cTn>
                                        <p:tgtEl>
                                          <p:spTgt spid="3">
                                            <p:txEl>
                                              <p:pRg st="8" end="8"/>
                                            </p:txEl>
                                          </p:spTgt>
                                        </p:tgtEl>
                                      </p:cBhvr>
                                      <p:to x="100000" y="90000"/>
                                    </p:animScale>
                                    <p:animScale>
                                      <p:cBhvr>
                                        <p:cTn id="77" dur="166" decel="50000">
                                          <p:stCondLst>
                                            <p:cond delay="1668"/>
                                          </p:stCondLst>
                                        </p:cTn>
                                        <p:tgtEl>
                                          <p:spTgt spid="3">
                                            <p:txEl>
                                              <p:pRg st="8" end="8"/>
                                            </p:txEl>
                                          </p:spTgt>
                                        </p:tgtEl>
                                      </p:cBhvr>
                                      <p:to x="100000" y="100000"/>
                                    </p:animScale>
                                    <p:animScale>
                                      <p:cBhvr>
                                        <p:cTn id="78" dur="26">
                                          <p:stCondLst>
                                            <p:cond delay="1808"/>
                                          </p:stCondLst>
                                        </p:cTn>
                                        <p:tgtEl>
                                          <p:spTgt spid="3">
                                            <p:txEl>
                                              <p:pRg st="8" end="8"/>
                                            </p:txEl>
                                          </p:spTgt>
                                        </p:tgtEl>
                                      </p:cBhvr>
                                      <p:to x="100000" y="95000"/>
                                    </p:animScale>
                                    <p:animScale>
                                      <p:cBhvr>
                                        <p:cTn id="79" dur="166" decel="50000">
                                          <p:stCondLst>
                                            <p:cond delay="1834"/>
                                          </p:stCondLst>
                                        </p:cTn>
                                        <p:tgtEl>
                                          <p:spTgt spid="3">
                                            <p:txEl>
                                              <p:pRg st="8" end="8"/>
                                            </p:txEl>
                                          </p:spTgt>
                                        </p:tgtEl>
                                      </p:cBhvr>
                                      <p:to x="100000" y="100000"/>
                                    </p:animScale>
                                  </p:childTnLst>
                                </p:cTn>
                              </p:par>
                              <p:par>
                                <p:cTn id="80" presetID="26" presetClass="entr" presetSubtype="0" fill="hold" nodeType="withEffect">
                                  <p:stCondLst>
                                    <p:cond delay="0"/>
                                  </p:stCondLst>
                                  <p:childTnLst>
                                    <p:set>
                                      <p:cBhvr>
                                        <p:cTn id="81" dur="1" fill="hold">
                                          <p:stCondLst>
                                            <p:cond delay="0"/>
                                          </p:stCondLst>
                                        </p:cTn>
                                        <p:tgtEl>
                                          <p:spTgt spid="3">
                                            <p:txEl>
                                              <p:pRg st="9" end="9"/>
                                            </p:txEl>
                                          </p:spTgt>
                                        </p:tgtEl>
                                        <p:attrNameLst>
                                          <p:attrName>style.visibility</p:attrName>
                                        </p:attrNameLst>
                                      </p:cBhvr>
                                      <p:to>
                                        <p:strVal val="visible"/>
                                      </p:to>
                                    </p:set>
                                    <p:animEffect transition="in" filter="wipe(down)">
                                      <p:cBhvr>
                                        <p:cTn id="82" dur="580">
                                          <p:stCondLst>
                                            <p:cond delay="0"/>
                                          </p:stCondLst>
                                        </p:cTn>
                                        <p:tgtEl>
                                          <p:spTgt spid="3">
                                            <p:txEl>
                                              <p:pRg st="9" end="9"/>
                                            </p:txEl>
                                          </p:spTgt>
                                        </p:tgtEl>
                                      </p:cBhvr>
                                    </p:animEffect>
                                    <p:anim calcmode="lin" valueType="num">
                                      <p:cBhvr>
                                        <p:cTn id="83"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84"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85"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86"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87"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88" dur="26">
                                          <p:stCondLst>
                                            <p:cond delay="650"/>
                                          </p:stCondLst>
                                        </p:cTn>
                                        <p:tgtEl>
                                          <p:spTgt spid="3">
                                            <p:txEl>
                                              <p:pRg st="9" end="9"/>
                                            </p:txEl>
                                          </p:spTgt>
                                        </p:tgtEl>
                                      </p:cBhvr>
                                      <p:to x="100000" y="60000"/>
                                    </p:animScale>
                                    <p:animScale>
                                      <p:cBhvr>
                                        <p:cTn id="89" dur="166" decel="50000">
                                          <p:stCondLst>
                                            <p:cond delay="676"/>
                                          </p:stCondLst>
                                        </p:cTn>
                                        <p:tgtEl>
                                          <p:spTgt spid="3">
                                            <p:txEl>
                                              <p:pRg st="9" end="9"/>
                                            </p:txEl>
                                          </p:spTgt>
                                        </p:tgtEl>
                                      </p:cBhvr>
                                      <p:to x="100000" y="100000"/>
                                    </p:animScale>
                                    <p:animScale>
                                      <p:cBhvr>
                                        <p:cTn id="90" dur="26">
                                          <p:stCondLst>
                                            <p:cond delay="1312"/>
                                          </p:stCondLst>
                                        </p:cTn>
                                        <p:tgtEl>
                                          <p:spTgt spid="3">
                                            <p:txEl>
                                              <p:pRg st="9" end="9"/>
                                            </p:txEl>
                                          </p:spTgt>
                                        </p:tgtEl>
                                      </p:cBhvr>
                                      <p:to x="100000" y="80000"/>
                                    </p:animScale>
                                    <p:animScale>
                                      <p:cBhvr>
                                        <p:cTn id="91" dur="166" decel="50000">
                                          <p:stCondLst>
                                            <p:cond delay="1338"/>
                                          </p:stCondLst>
                                        </p:cTn>
                                        <p:tgtEl>
                                          <p:spTgt spid="3">
                                            <p:txEl>
                                              <p:pRg st="9" end="9"/>
                                            </p:txEl>
                                          </p:spTgt>
                                        </p:tgtEl>
                                      </p:cBhvr>
                                      <p:to x="100000" y="100000"/>
                                    </p:animScale>
                                    <p:animScale>
                                      <p:cBhvr>
                                        <p:cTn id="92" dur="26">
                                          <p:stCondLst>
                                            <p:cond delay="1642"/>
                                          </p:stCondLst>
                                        </p:cTn>
                                        <p:tgtEl>
                                          <p:spTgt spid="3">
                                            <p:txEl>
                                              <p:pRg st="9" end="9"/>
                                            </p:txEl>
                                          </p:spTgt>
                                        </p:tgtEl>
                                      </p:cBhvr>
                                      <p:to x="100000" y="90000"/>
                                    </p:animScale>
                                    <p:animScale>
                                      <p:cBhvr>
                                        <p:cTn id="93" dur="166" decel="50000">
                                          <p:stCondLst>
                                            <p:cond delay="1668"/>
                                          </p:stCondLst>
                                        </p:cTn>
                                        <p:tgtEl>
                                          <p:spTgt spid="3">
                                            <p:txEl>
                                              <p:pRg st="9" end="9"/>
                                            </p:txEl>
                                          </p:spTgt>
                                        </p:tgtEl>
                                      </p:cBhvr>
                                      <p:to x="100000" y="100000"/>
                                    </p:animScale>
                                    <p:animScale>
                                      <p:cBhvr>
                                        <p:cTn id="94" dur="26">
                                          <p:stCondLst>
                                            <p:cond delay="1808"/>
                                          </p:stCondLst>
                                        </p:cTn>
                                        <p:tgtEl>
                                          <p:spTgt spid="3">
                                            <p:txEl>
                                              <p:pRg st="9" end="9"/>
                                            </p:txEl>
                                          </p:spTgt>
                                        </p:tgtEl>
                                      </p:cBhvr>
                                      <p:to x="100000" y="95000"/>
                                    </p:animScale>
                                    <p:animScale>
                                      <p:cBhvr>
                                        <p:cTn id="95" dur="166" decel="50000">
                                          <p:stCondLst>
                                            <p:cond delay="1834"/>
                                          </p:stCondLst>
                                        </p:cTn>
                                        <p:tgtEl>
                                          <p:spTgt spid="3">
                                            <p:txEl>
                                              <p:pRg st="9" end="9"/>
                                            </p:txEl>
                                          </p:spTgt>
                                        </p:tgtEl>
                                      </p:cBhvr>
                                      <p:to x="100000" y="100000"/>
                                    </p:animScale>
                                  </p:childTnLst>
                                </p:cTn>
                              </p:par>
                              <p:par>
                                <p:cTn id="96" presetID="26" presetClass="entr" presetSubtype="0" fill="hold" nodeType="withEffect">
                                  <p:stCondLst>
                                    <p:cond delay="0"/>
                                  </p:stCondLst>
                                  <p:childTnLst>
                                    <p:set>
                                      <p:cBhvr>
                                        <p:cTn id="97" dur="1" fill="hold">
                                          <p:stCondLst>
                                            <p:cond delay="0"/>
                                          </p:stCondLst>
                                        </p:cTn>
                                        <p:tgtEl>
                                          <p:spTgt spid="3">
                                            <p:txEl>
                                              <p:pRg st="10" end="10"/>
                                            </p:txEl>
                                          </p:spTgt>
                                        </p:tgtEl>
                                        <p:attrNameLst>
                                          <p:attrName>style.visibility</p:attrName>
                                        </p:attrNameLst>
                                      </p:cBhvr>
                                      <p:to>
                                        <p:strVal val="visible"/>
                                      </p:to>
                                    </p:set>
                                    <p:animEffect transition="in" filter="wipe(down)">
                                      <p:cBhvr>
                                        <p:cTn id="98" dur="580">
                                          <p:stCondLst>
                                            <p:cond delay="0"/>
                                          </p:stCondLst>
                                        </p:cTn>
                                        <p:tgtEl>
                                          <p:spTgt spid="3">
                                            <p:txEl>
                                              <p:pRg st="10" end="10"/>
                                            </p:txEl>
                                          </p:spTgt>
                                        </p:tgtEl>
                                      </p:cBhvr>
                                    </p:animEffect>
                                    <p:anim calcmode="lin" valueType="num">
                                      <p:cBhvr>
                                        <p:cTn id="99"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100"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101"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102"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103"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104" dur="26">
                                          <p:stCondLst>
                                            <p:cond delay="650"/>
                                          </p:stCondLst>
                                        </p:cTn>
                                        <p:tgtEl>
                                          <p:spTgt spid="3">
                                            <p:txEl>
                                              <p:pRg st="10" end="10"/>
                                            </p:txEl>
                                          </p:spTgt>
                                        </p:tgtEl>
                                      </p:cBhvr>
                                      <p:to x="100000" y="60000"/>
                                    </p:animScale>
                                    <p:animScale>
                                      <p:cBhvr>
                                        <p:cTn id="105" dur="166" decel="50000">
                                          <p:stCondLst>
                                            <p:cond delay="676"/>
                                          </p:stCondLst>
                                        </p:cTn>
                                        <p:tgtEl>
                                          <p:spTgt spid="3">
                                            <p:txEl>
                                              <p:pRg st="10" end="10"/>
                                            </p:txEl>
                                          </p:spTgt>
                                        </p:tgtEl>
                                      </p:cBhvr>
                                      <p:to x="100000" y="100000"/>
                                    </p:animScale>
                                    <p:animScale>
                                      <p:cBhvr>
                                        <p:cTn id="106" dur="26">
                                          <p:stCondLst>
                                            <p:cond delay="1312"/>
                                          </p:stCondLst>
                                        </p:cTn>
                                        <p:tgtEl>
                                          <p:spTgt spid="3">
                                            <p:txEl>
                                              <p:pRg st="10" end="10"/>
                                            </p:txEl>
                                          </p:spTgt>
                                        </p:tgtEl>
                                      </p:cBhvr>
                                      <p:to x="100000" y="80000"/>
                                    </p:animScale>
                                    <p:animScale>
                                      <p:cBhvr>
                                        <p:cTn id="107" dur="166" decel="50000">
                                          <p:stCondLst>
                                            <p:cond delay="1338"/>
                                          </p:stCondLst>
                                        </p:cTn>
                                        <p:tgtEl>
                                          <p:spTgt spid="3">
                                            <p:txEl>
                                              <p:pRg st="10" end="10"/>
                                            </p:txEl>
                                          </p:spTgt>
                                        </p:tgtEl>
                                      </p:cBhvr>
                                      <p:to x="100000" y="100000"/>
                                    </p:animScale>
                                    <p:animScale>
                                      <p:cBhvr>
                                        <p:cTn id="108" dur="26">
                                          <p:stCondLst>
                                            <p:cond delay="1642"/>
                                          </p:stCondLst>
                                        </p:cTn>
                                        <p:tgtEl>
                                          <p:spTgt spid="3">
                                            <p:txEl>
                                              <p:pRg st="10" end="10"/>
                                            </p:txEl>
                                          </p:spTgt>
                                        </p:tgtEl>
                                      </p:cBhvr>
                                      <p:to x="100000" y="90000"/>
                                    </p:animScale>
                                    <p:animScale>
                                      <p:cBhvr>
                                        <p:cTn id="109" dur="166" decel="50000">
                                          <p:stCondLst>
                                            <p:cond delay="1668"/>
                                          </p:stCondLst>
                                        </p:cTn>
                                        <p:tgtEl>
                                          <p:spTgt spid="3">
                                            <p:txEl>
                                              <p:pRg st="10" end="10"/>
                                            </p:txEl>
                                          </p:spTgt>
                                        </p:tgtEl>
                                      </p:cBhvr>
                                      <p:to x="100000" y="100000"/>
                                    </p:animScale>
                                    <p:animScale>
                                      <p:cBhvr>
                                        <p:cTn id="110" dur="26">
                                          <p:stCondLst>
                                            <p:cond delay="1808"/>
                                          </p:stCondLst>
                                        </p:cTn>
                                        <p:tgtEl>
                                          <p:spTgt spid="3">
                                            <p:txEl>
                                              <p:pRg st="10" end="10"/>
                                            </p:txEl>
                                          </p:spTgt>
                                        </p:tgtEl>
                                      </p:cBhvr>
                                      <p:to x="100000" y="95000"/>
                                    </p:animScale>
                                    <p:animScale>
                                      <p:cBhvr>
                                        <p:cTn id="111" dur="166" decel="50000">
                                          <p:stCondLst>
                                            <p:cond delay="1834"/>
                                          </p:stCondLst>
                                        </p:cTn>
                                        <p:tgtEl>
                                          <p:spTgt spid="3">
                                            <p:txEl>
                                              <p:pRg st="10" end="10"/>
                                            </p:txEl>
                                          </p:spTgt>
                                        </p:tgtEl>
                                      </p:cBhvr>
                                      <p:to x="100000" y="100000"/>
                                    </p:animScale>
                                  </p:childTnLst>
                                </p:cTn>
                              </p:par>
                              <p:par>
                                <p:cTn id="112" presetID="26" presetClass="entr" presetSubtype="0" fill="hold" nodeType="withEffect">
                                  <p:stCondLst>
                                    <p:cond delay="0"/>
                                  </p:stCondLst>
                                  <p:childTnLst>
                                    <p:set>
                                      <p:cBhvr>
                                        <p:cTn id="113" dur="1" fill="hold">
                                          <p:stCondLst>
                                            <p:cond delay="0"/>
                                          </p:stCondLst>
                                        </p:cTn>
                                        <p:tgtEl>
                                          <p:spTgt spid="3">
                                            <p:txEl>
                                              <p:pRg st="11" end="11"/>
                                            </p:txEl>
                                          </p:spTgt>
                                        </p:tgtEl>
                                        <p:attrNameLst>
                                          <p:attrName>style.visibility</p:attrName>
                                        </p:attrNameLst>
                                      </p:cBhvr>
                                      <p:to>
                                        <p:strVal val="visible"/>
                                      </p:to>
                                    </p:set>
                                    <p:animEffect transition="in" filter="wipe(down)">
                                      <p:cBhvr>
                                        <p:cTn id="114" dur="580">
                                          <p:stCondLst>
                                            <p:cond delay="0"/>
                                          </p:stCondLst>
                                        </p:cTn>
                                        <p:tgtEl>
                                          <p:spTgt spid="3">
                                            <p:txEl>
                                              <p:pRg st="11" end="11"/>
                                            </p:txEl>
                                          </p:spTgt>
                                        </p:tgtEl>
                                      </p:cBhvr>
                                    </p:animEffect>
                                    <p:anim calcmode="lin" valueType="num">
                                      <p:cBhvr>
                                        <p:cTn id="115" dur="1822" tmFilter="0,0; 0.14,0.36; 0.43,0.73; 0.71,0.91; 1.0,1.0">
                                          <p:stCondLst>
                                            <p:cond delay="0"/>
                                          </p:stCondLst>
                                        </p:cTn>
                                        <p:tgtEl>
                                          <p:spTgt spid="3">
                                            <p:txEl>
                                              <p:pRg st="11" end="11"/>
                                            </p:txEl>
                                          </p:spTgt>
                                        </p:tgtEl>
                                        <p:attrNameLst>
                                          <p:attrName>ppt_x</p:attrName>
                                        </p:attrNameLst>
                                      </p:cBhvr>
                                      <p:tavLst>
                                        <p:tav tm="0">
                                          <p:val>
                                            <p:strVal val="#ppt_x-0.25"/>
                                          </p:val>
                                        </p:tav>
                                        <p:tav tm="100000">
                                          <p:val>
                                            <p:strVal val="#ppt_x"/>
                                          </p:val>
                                        </p:tav>
                                      </p:tavLst>
                                    </p:anim>
                                    <p:anim calcmode="lin" valueType="num">
                                      <p:cBhvr>
                                        <p:cTn id="116" dur="664" tmFilter="0.0,0.0; 0.25,0.07; 0.50,0.2; 0.75,0.467; 1.0,1.0">
                                          <p:stCondLst>
                                            <p:cond delay="0"/>
                                          </p:stCondLst>
                                        </p:cTn>
                                        <p:tgtEl>
                                          <p:spTgt spid="3">
                                            <p:txEl>
                                              <p:pRg st="11" end="11"/>
                                            </p:txEl>
                                          </p:spTgt>
                                        </p:tgtEl>
                                        <p:attrNameLst>
                                          <p:attrName>ppt_y</p:attrName>
                                        </p:attrNameLst>
                                      </p:cBhvr>
                                      <p:tavLst>
                                        <p:tav tm="0" fmla="#ppt_y-sin(pi*$)/3">
                                          <p:val>
                                            <p:fltVal val="0.5"/>
                                          </p:val>
                                        </p:tav>
                                        <p:tav tm="100000">
                                          <p:val>
                                            <p:fltVal val="1"/>
                                          </p:val>
                                        </p:tav>
                                      </p:tavLst>
                                    </p:anim>
                                    <p:anim calcmode="lin" valueType="num">
                                      <p:cBhvr>
                                        <p:cTn id="117" dur="664" tmFilter="0, 0; 0.125,0.2665; 0.25,0.4; 0.375,0.465; 0.5,0.5;  0.625,0.535; 0.75,0.6; 0.875,0.7335; 1,1">
                                          <p:stCondLst>
                                            <p:cond delay="664"/>
                                          </p:stCondLst>
                                        </p:cTn>
                                        <p:tgtEl>
                                          <p:spTgt spid="3">
                                            <p:txEl>
                                              <p:pRg st="11" end="11"/>
                                            </p:txEl>
                                          </p:spTgt>
                                        </p:tgtEl>
                                        <p:attrNameLst>
                                          <p:attrName>ppt_y</p:attrName>
                                        </p:attrNameLst>
                                      </p:cBhvr>
                                      <p:tavLst>
                                        <p:tav tm="0" fmla="#ppt_y-sin(pi*$)/9">
                                          <p:val>
                                            <p:fltVal val="0"/>
                                          </p:val>
                                        </p:tav>
                                        <p:tav tm="100000">
                                          <p:val>
                                            <p:fltVal val="1"/>
                                          </p:val>
                                        </p:tav>
                                      </p:tavLst>
                                    </p:anim>
                                    <p:anim calcmode="lin" valueType="num">
                                      <p:cBhvr>
                                        <p:cTn id="118" dur="332" tmFilter="0, 0; 0.125,0.2665; 0.25,0.4; 0.375,0.465; 0.5,0.5;  0.625,0.535; 0.75,0.6; 0.875,0.7335; 1,1">
                                          <p:stCondLst>
                                            <p:cond delay="1324"/>
                                          </p:stCondLst>
                                        </p:cTn>
                                        <p:tgtEl>
                                          <p:spTgt spid="3">
                                            <p:txEl>
                                              <p:pRg st="11" end="11"/>
                                            </p:txEl>
                                          </p:spTgt>
                                        </p:tgtEl>
                                        <p:attrNameLst>
                                          <p:attrName>ppt_y</p:attrName>
                                        </p:attrNameLst>
                                      </p:cBhvr>
                                      <p:tavLst>
                                        <p:tav tm="0" fmla="#ppt_y-sin(pi*$)/27">
                                          <p:val>
                                            <p:fltVal val="0"/>
                                          </p:val>
                                        </p:tav>
                                        <p:tav tm="100000">
                                          <p:val>
                                            <p:fltVal val="1"/>
                                          </p:val>
                                        </p:tav>
                                      </p:tavLst>
                                    </p:anim>
                                    <p:anim calcmode="lin" valueType="num">
                                      <p:cBhvr>
                                        <p:cTn id="119" dur="164" tmFilter="0, 0; 0.125,0.2665; 0.25,0.4; 0.375,0.465; 0.5,0.5;  0.625,0.535; 0.75,0.6; 0.875,0.7335; 1,1">
                                          <p:stCondLst>
                                            <p:cond delay="1656"/>
                                          </p:stCondLst>
                                        </p:cTn>
                                        <p:tgtEl>
                                          <p:spTgt spid="3">
                                            <p:txEl>
                                              <p:pRg st="11" end="11"/>
                                            </p:txEl>
                                          </p:spTgt>
                                        </p:tgtEl>
                                        <p:attrNameLst>
                                          <p:attrName>ppt_y</p:attrName>
                                        </p:attrNameLst>
                                      </p:cBhvr>
                                      <p:tavLst>
                                        <p:tav tm="0" fmla="#ppt_y-sin(pi*$)/81">
                                          <p:val>
                                            <p:fltVal val="0"/>
                                          </p:val>
                                        </p:tav>
                                        <p:tav tm="100000">
                                          <p:val>
                                            <p:fltVal val="1"/>
                                          </p:val>
                                        </p:tav>
                                      </p:tavLst>
                                    </p:anim>
                                    <p:animScale>
                                      <p:cBhvr>
                                        <p:cTn id="120" dur="26">
                                          <p:stCondLst>
                                            <p:cond delay="650"/>
                                          </p:stCondLst>
                                        </p:cTn>
                                        <p:tgtEl>
                                          <p:spTgt spid="3">
                                            <p:txEl>
                                              <p:pRg st="11" end="11"/>
                                            </p:txEl>
                                          </p:spTgt>
                                        </p:tgtEl>
                                      </p:cBhvr>
                                      <p:to x="100000" y="60000"/>
                                    </p:animScale>
                                    <p:animScale>
                                      <p:cBhvr>
                                        <p:cTn id="121" dur="166" decel="50000">
                                          <p:stCondLst>
                                            <p:cond delay="676"/>
                                          </p:stCondLst>
                                        </p:cTn>
                                        <p:tgtEl>
                                          <p:spTgt spid="3">
                                            <p:txEl>
                                              <p:pRg st="11" end="11"/>
                                            </p:txEl>
                                          </p:spTgt>
                                        </p:tgtEl>
                                      </p:cBhvr>
                                      <p:to x="100000" y="100000"/>
                                    </p:animScale>
                                    <p:animScale>
                                      <p:cBhvr>
                                        <p:cTn id="122" dur="26">
                                          <p:stCondLst>
                                            <p:cond delay="1312"/>
                                          </p:stCondLst>
                                        </p:cTn>
                                        <p:tgtEl>
                                          <p:spTgt spid="3">
                                            <p:txEl>
                                              <p:pRg st="11" end="11"/>
                                            </p:txEl>
                                          </p:spTgt>
                                        </p:tgtEl>
                                      </p:cBhvr>
                                      <p:to x="100000" y="80000"/>
                                    </p:animScale>
                                    <p:animScale>
                                      <p:cBhvr>
                                        <p:cTn id="123" dur="166" decel="50000">
                                          <p:stCondLst>
                                            <p:cond delay="1338"/>
                                          </p:stCondLst>
                                        </p:cTn>
                                        <p:tgtEl>
                                          <p:spTgt spid="3">
                                            <p:txEl>
                                              <p:pRg st="11" end="11"/>
                                            </p:txEl>
                                          </p:spTgt>
                                        </p:tgtEl>
                                      </p:cBhvr>
                                      <p:to x="100000" y="100000"/>
                                    </p:animScale>
                                    <p:animScale>
                                      <p:cBhvr>
                                        <p:cTn id="124" dur="26">
                                          <p:stCondLst>
                                            <p:cond delay="1642"/>
                                          </p:stCondLst>
                                        </p:cTn>
                                        <p:tgtEl>
                                          <p:spTgt spid="3">
                                            <p:txEl>
                                              <p:pRg st="11" end="11"/>
                                            </p:txEl>
                                          </p:spTgt>
                                        </p:tgtEl>
                                      </p:cBhvr>
                                      <p:to x="100000" y="90000"/>
                                    </p:animScale>
                                    <p:animScale>
                                      <p:cBhvr>
                                        <p:cTn id="125" dur="166" decel="50000">
                                          <p:stCondLst>
                                            <p:cond delay="1668"/>
                                          </p:stCondLst>
                                        </p:cTn>
                                        <p:tgtEl>
                                          <p:spTgt spid="3">
                                            <p:txEl>
                                              <p:pRg st="11" end="11"/>
                                            </p:txEl>
                                          </p:spTgt>
                                        </p:tgtEl>
                                      </p:cBhvr>
                                      <p:to x="100000" y="100000"/>
                                    </p:animScale>
                                    <p:animScale>
                                      <p:cBhvr>
                                        <p:cTn id="126" dur="26">
                                          <p:stCondLst>
                                            <p:cond delay="1808"/>
                                          </p:stCondLst>
                                        </p:cTn>
                                        <p:tgtEl>
                                          <p:spTgt spid="3">
                                            <p:txEl>
                                              <p:pRg st="11" end="11"/>
                                            </p:txEl>
                                          </p:spTgt>
                                        </p:tgtEl>
                                      </p:cBhvr>
                                      <p:to x="100000" y="95000"/>
                                    </p:animScale>
                                    <p:animScale>
                                      <p:cBhvr>
                                        <p:cTn id="127" dur="166" decel="50000">
                                          <p:stCondLst>
                                            <p:cond delay="1834"/>
                                          </p:stCondLst>
                                        </p:cTn>
                                        <p:tgtEl>
                                          <p:spTgt spid="3">
                                            <p:txEl>
                                              <p:pRg st="11" end="11"/>
                                            </p:txEl>
                                          </p:spTgt>
                                        </p:tgtEl>
                                      </p:cBhvr>
                                      <p:to x="100000" y="100000"/>
                                    </p:animScale>
                                  </p:childTnLst>
                                </p:cTn>
                              </p:par>
                              <p:par>
                                <p:cTn id="128" presetID="26" presetClass="entr" presetSubtype="0" fill="hold" nodeType="withEffect">
                                  <p:stCondLst>
                                    <p:cond delay="0"/>
                                  </p:stCondLst>
                                  <p:childTnLst>
                                    <p:set>
                                      <p:cBhvr>
                                        <p:cTn id="129" dur="1" fill="hold">
                                          <p:stCondLst>
                                            <p:cond delay="0"/>
                                          </p:stCondLst>
                                        </p:cTn>
                                        <p:tgtEl>
                                          <p:spTgt spid="3">
                                            <p:txEl>
                                              <p:pRg st="12" end="12"/>
                                            </p:txEl>
                                          </p:spTgt>
                                        </p:tgtEl>
                                        <p:attrNameLst>
                                          <p:attrName>style.visibility</p:attrName>
                                        </p:attrNameLst>
                                      </p:cBhvr>
                                      <p:to>
                                        <p:strVal val="visible"/>
                                      </p:to>
                                    </p:set>
                                    <p:animEffect transition="in" filter="wipe(down)">
                                      <p:cBhvr>
                                        <p:cTn id="130" dur="580">
                                          <p:stCondLst>
                                            <p:cond delay="0"/>
                                          </p:stCondLst>
                                        </p:cTn>
                                        <p:tgtEl>
                                          <p:spTgt spid="3">
                                            <p:txEl>
                                              <p:pRg st="12" end="12"/>
                                            </p:txEl>
                                          </p:spTgt>
                                        </p:tgtEl>
                                      </p:cBhvr>
                                    </p:animEffect>
                                    <p:anim calcmode="lin" valueType="num">
                                      <p:cBhvr>
                                        <p:cTn id="131" dur="1822" tmFilter="0,0; 0.14,0.36; 0.43,0.73; 0.71,0.91; 1.0,1.0">
                                          <p:stCondLst>
                                            <p:cond delay="0"/>
                                          </p:stCondLst>
                                        </p:cTn>
                                        <p:tgtEl>
                                          <p:spTgt spid="3">
                                            <p:txEl>
                                              <p:pRg st="12" end="12"/>
                                            </p:txEl>
                                          </p:spTgt>
                                        </p:tgtEl>
                                        <p:attrNameLst>
                                          <p:attrName>ppt_x</p:attrName>
                                        </p:attrNameLst>
                                      </p:cBhvr>
                                      <p:tavLst>
                                        <p:tav tm="0">
                                          <p:val>
                                            <p:strVal val="#ppt_x-0.25"/>
                                          </p:val>
                                        </p:tav>
                                        <p:tav tm="100000">
                                          <p:val>
                                            <p:strVal val="#ppt_x"/>
                                          </p:val>
                                        </p:tav>
                                      </p:tavLst>
                                    </p:anim>
                                    <p:anim calcmode="lin" valueType="num">
                                      <p:cBhvr>
                                        <p:cTn id="132" dur="664" tmFilter="0.0,0.0; 0.25,0.07; 0.50,0.2; 0.75,0.467; 1.0,1.0">
                                          <p:stCondLst>
                                            <p:cond delay="0"/>
                                          </p:stCondLst>
                                        </p:cTn>
                                        <p:tgtEl>
                                          <p:spTgt spid="3">
                                            <p:txEl>
                                              <p:pRg st="12" end="12"/>
                                            </p:txEl>
                                          </p:spTgt>
                                        </p:tgtEl>
                                        <p:attrNameLst>
                                          <p:attrName>ppt_y</p:attrName>
                                        </p:attrNameLst>
                                      </p:cBhvr>
                                      <p:tavLst>
                                        <p:tav tm="0" fmla="#ppt_y-sin(pi*$)/3">
                                          <p:val>
                                            <p:fltVal val="0.5"/>
                                          </p:val>
                                        </p:tav>
                                        <p:tav tm="100000">
                                          <p:val>
                                            <p:fltVal val="1"/>
                                          </p:val>
                                        </p:tav>
                                      </p:tavLst>
                                    </p:anim>
                                    <p:anim calcmode="lin" valueType="num">
                                      <p:cBhvr>
                                        <p:cTn id="133" dur="664" tmFilter="0, 0; 0.125,0.2665; 0.25,0.4; 0.375,0.465; 0.5,0.5;  0.625,0.535; 0.75,0.6; 0.875,0.7335; 1,1">
                                          <p:stCondLst>
                                            <p:cond delay="664"/>
                                          </p:stCondLst>
                                        </p:cTn>
                                        <p:tgtEl>
                                          <p:spTgt spid="3">
                                            <p:txEl>
                                              <p:pRg st="12" end="12"/>
                                            </p:txEl>
                                          </p:spTgt>
                                        </p:tgtEl>
                                        <p:attrNameLst>
                                          <p:attrName>ppt_y</p:attrName>
                                        </p:attrNameLst>
                                      </p:cBhvr>
                                      <p:tavLst>
                                        <p:tav tm="0" fmla="#ppt_y-sin(pi*$)/9">
                                          <p:val>
                                            <p:fltVal val="0"/>
                                          </p:val>
                                        </p:tav>
                                        <p:tav tm="100000">
                                          <p:val>
                                            <p:fltVal val="1"/>
                                          </p:val>
                                        </p:tav>
                                      </p:tavLst>
                                    </p:anim>
                                    <p:anim calcmode="lin" valueType="num">
                                      <p:cBhvr>
                                        <p:cTn id="134" dur="332" tmFilter="0, 0; 0.125,0.2665; 0.25,0.4; 0.375,0.465; 0.5,0.5;  0.625,0.535; 0.75,0.6; 0.875,0.7335; 1,1">
                                          <p:stCondLst>
                                            <p:cond delay="1324"/>
                                          </p:stCondLst>
                                        </p:cTn>
                                        <p:tgtEl>
                                          <p:spTgt spid="3">
                                            <p:txEl>
                                              <p:pRg st="12" end="12"/>
                                            </p:txEl>
                                          </p:spTgt>
                                        </p:tgtEl>
                                        <p:attrNameLst>
                                          <p:attrName>ppt_y</p:attrName>
                                        </p:attrNameLst>
                                      </p:cBhvr>
                                      <p:tavLst>
                                        <p:tav tm="0" fmla="#ppt_y-sin(pi*$)/27">
                                          <p:val>
                                            <p:fltVal val="0"/>
                                          </p:val>
                                        </p:tav>
                                        <p:tav tm="100000">
                                          <p:val>
                                            <p:fltVal val="1"/>
                                          </p:val>
                                        </p:tav>
                                      </p:tavLst>
                                    </p:anim>
                                    <p:anim calcmode="lin" valueType="num">
                                      <p:cBhvr>
                                        <p:cTn id="135" dur="164" tmFilter="0, 0; 0.125,0.2665; 0.25,0.4; 0.375,0.465; 0.5,0.5;  0.625,0.535; 0.75,0.6; 0.875,0.7335; 1,1">
                                          <p:stCondLst>
                                            <p:cond delay="1656"/>
                                          </p:stCondLst>
                                        </p:cTn>
                                        <p:tgtEl>
                                          <p:spTgt spid="3">
                                            <p:txEl>
                                              <p:pRg st="12" end="12"/>
                                            </p:txEl>
                                          </p:spTgt>
                                        </p:tgtEl>
                                        <p:attrNameLst>
                                          <p:attrName>ppt_y</p:attrName>
                                        </p:attrNameLst>
                                      </p:cBhvr>
                                      <p:tavLst>
                                        <p:tav tm="0" fmla="#ppt_y-sin(pi*$)/81">
                                          <p:val>
                                            <p:fltVal val="0"/>
                                          </p:val>
                                        </p:tav>
                                        <p:tav tm="100000">
                                          <p:val>
                                            <p:fltVal val="1"/>
                                          </p:val>
                                        </p:tav>
                                      </p:tavLst>
                                    </p:anim>
                                    <p:animScale>
                                      <p:cBhvr>
                                        <p:cTn id="136" dur="26">
                                          <p:stCondLst>
                                            <p:cond delay="650"/>
                                          </p:stCondLst>
                                        </p:cTn>
                                        <p:tgtEl>
                                          <p:spTgt spid="3">
                                            <p:txEl>
                                              <p:pRg st="12" end="12"/>
                                            </p:txEl>
                                          </p:spTgt>
                                        </p:tgtEl>
                                      </p:cBhvr>
                                      <p:to x="100000" y="60000"/>
                                    </p:animScale>
                                    <p:animScale>
                                      <p:cBhvr>
                                        <p:cTn id="137" dur="166" decel="50000">
                                          <p:stCondLst>
                                            <p:cond delay="676"/>
                                          </p:stCondLst>
                                        </p:cTn>
                                        <p:tgtEl>
                                          <p:spTgt spid="3">
                                            <p:txEl>
                                              <p:pRg st="12" end="12"/>
                                            </p:txEl>
                                          </p:spTgt>
                                        </p:tgtEl>
                                      </p:cBhvr>
                                      <p:to x="100000" y="100000"/>
                                    </p:animScale>
                                    <p:animScale>
                                      <p:cBhvr>
                                        <p:cTn id="138" dur="26">
                                          <p:stCondLst>
                                            <p:cond delay="1312"/>
                                          </p:stCondLst>
                                        </p:cTn>
                                        <p:tgtEl>
                                          <p:spTgt spid="3">
                                            <p:txEl>
                                              <p:pRg st="12" end="12"/>
                                            </p:txEl>
                                          </p:spTgt>
                                        </p:tgtEl>
                                      </p:cBhvr>
                                      <p:to x="100000" y="80000"/>
                                    </p:animScale>
                                    <p:animScale>
                                      <p:cBhvr>
                                        <p:cTn id="139" dur="166" decel="50000">
                                          <p:stCondLst>
                                            <p:cond delay="1338"/>
                                          </p:stCondLst>
                                        </p:cTn>
                                        <p:tgtEl>
                                          <p:spTgt spid="3">
                                            <p:txEl>
                                              <p:pRg st="12" end="12"/>
                                            </p:txEl>
                                          </p:spTgt>
                                        </p:tgtEl>
                                      </p:cBhvr>
                                      <p:to x="100000" y="100000"/>
                                    </p:animScale>
                                    <p:animScale>
                                      <p:cBhvr>
                                        <p:cTn id="140" dur="26">
                                          <p:stCondLst>
                                            <p:cond delay="1642"/>
                                          </p:stCondLst>
                                        </p:cTn>
                                        <p:tgtEl>
                                          <p:spTgt spid="3">
                                            <p:txEl>
                                              <p:pRg st="12" end="12"/>
                                            </p:txEl>
                                          </p:spTgt>
                                        </p:tgtEl>
                                      </p:cBhvr>
                                      <p:to x="100000" y="90000"/>
                                    </p:animScale>
                                    <p:animScale>
                                      <p:cBhvr>
                                        <p:cTn id="141" dur="166" decel="50000">
                                          <p:stCondLst>
                                            <p:cond delay="1668"/>
                                          </p:stCondLst>
                                        </p:cTn>
                                        <p:tgtEl>
                                          <p:spTgt spid="3">
                                            <p:txEl>
                                              <p:pRg st="12" end="12"/>
                                            </p:txEl>
                                          </p:spTgt>
                                        </p:tgtEl>
                                      </p:cBhvr>
                                      <p:to x="100000" y="100000"/>
                                    </p:animScale>
                                    <p:animScale>
                                      <p:cBhvr>
                                        <p:cTn id="142" dur="26">
                                          <p:stCondLst>
                                            <p:cond delay="1808"/>
                                          </p:stCondLst>
                                        </p:cTn>
                                        <p:tgtEl>
                                          <p:spTgt spid="3">
                                            <p:txEl>
                                              <p:pRg st="12" end="12"/>
                                            </p:txEl>
                                          </p:spTgt>
                                        </p:tgtEl>
                                      </p:cBhvr>
                                      <p:to x="100000" y="95000"/>
                                    </p:animScale>
                                    <p:animScale>
                                      <p:cBhvr>
                                        <p:cTn id="143" dur="166" decel="50000">
                                          <p:stCondLst>
                                            <p:cond delay="1834"/>
                                          </p:stCondLst>
                                        </p:cTn>
                                        <p:tgtEl>
                                          <p:spTgt spid="3">
                                            <p:txEl>
                                              <p:pRg st="12" end="1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7"/>
            <a:ext cx="8229600" cy="576064"/>
          </a:xfrm>
        </p:spPr>
        <p:txBody>
          <a:bodyPr>
            <a:normAutofit fontScale="92500" lnSpcReduction="10000"/>
          </a:bodyPr>
          <a:lstStyle/>
          <a:p>
            <a:pPr marL="0" indent="0" algn="ctr">
              <a:buNone/>
            </a:pPr>
            <a:r>
              <a:rPr lang="es-CO" sz="3600" b="1" dirty="0" smtClean="0"/>
              <a:t>Reducir </a:t>
            </a:r>
            <a:r>
              <a:rPr lang="es-CO" sz="3600" b="1" dirty="0"/>
              <a:t>la ingesta de </a:t>
            </a:r>
            <a:r>
              <a:rPr lang="es-CO" sz="3600" b="1" dirty="0" smtClean="0"/>
              <a:t>alcohol hasta cero</a:t>
            </a:r>
            <a:r>
              <a:rPr lang="es-CO" sz="3600" dirty="0" smtClean="0"/>
              <a:t>: </a:t>
            </a:r>
          </a:p>
        </p:txBody>
      </p:sp>
      <p:sp>
        <p:nvSpPr>
          <p:cNvPr id="2" name="1 Rectángulo"/>
          <p:cNvSpPr/>
          <p:nvPr/>
        </p:nvSpPr>
        <p:spPr>
          <a:xfrm>
            <a:off x="611560" y="1196752"/>
            <a:ext cx="4572000" cy="2954655"/>
          </a:xfrm>
          <a:prstGeom prst="rect">
            <a:avLst/>
          </a:prstGeom>
        </p:spPr>
        <p:txBody>
          <a:bodyPr>
            <a:spAutoFit/>
          </a:bodyPr>
          <a:lstStyle/>
          <a:p>
            <a:pPr algn="ctr"/>
            <a:r>
              <a:rPr lang="es-CO" sz="2400" dirty="0"/>
              <a:t>Este es otro de los vicios más grandes que pueden existir, sin embargo, cuando se deja de fumar una persona esta propensa a aumentar la cantidad de alcohol, pues puede saciar lo que exige la nicotina.</a:t>
            </a:r>
          </a:p>
          <a:p>
            <a:endParaRPr lang="es-CO" dirty="0"/>
          </a:p>
        </p:txBody>
      </p:sp>
      <p:sp>
        <p:nvSpPr>
          <p:cNvPr id="4" name="3 Rectángulo"/>
          <p:cNvSpPr/>
          <p:nvPr/>
        </p:nvSpPr>
        <p:spPr>
          <a:xfrm>
            <a:off x="4103023" y="4365104"/>
            <a:ext cx="4572000" cy="1938992"/>
          </a:xfrm>
          <a:prstGeom prst="rect">
            <a:avLst/>
          </a:prstGeom>
        </p:spPr>
        <p:txBody>
          <a:bodyPr>
            <a:spAutoFit/>
          </a:bodyPr>
          <a:lstStyle/>
          <a:p>
            <a:r>
              <a:rPr lang="es-CO" sz="2000" b="1" dirty="0"/>
              <a:t>Raíz de regaliz</a:t>
            </a:r>
            <a:r>
              <a:rPr lang="es-CO" sz="2000" dirty="0"/>
              <a:t>: Chupar un trozo de raíz de regaliz puede ayudar a quitarnos el deseo de fumar al substituir el hábito de chupar un cigarrillo a la vez que esta planta contiene componentes que hacen que el gusto del tabaco sea desagradable.</a:t>
            </a:r>
          </a:p>
        </p:txBody>
      </p:sp>
      <p:pic>
        <p:nvPicPr>
          <p:cNvPr id="9218" name="Picture 2" descr="https://encrypted-tbn0.gstatic.com/images?q=tbn:ANd9GcTkU6GYslOjlA3o0kWcwXL-NqJ_juv4P57MYpi8RLUIa2QORl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5648" y="1196752"/>
            <a:ext cx="2619375" cy="231914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QSEBUUEhQUFBQUFBQUFBQUFBQUFBQUFRQVFBQUFBQXHCYeFxkjGRQUHy8gJCcpLCwsFR4xNTAqNSYrLCkBCQoKDgwOFw8PGCkcHBwpKSwsLCwsLCwsLCwsLCwpKSksKSwsLCwsLCwsLCksLCwpKSwpKSwpLCwsLCwsKSwpLP/AABEIAMIBAwMBIgACEQEDEQH/xAAbAAABBQEBAAAAAAAAAAAAAAACAAEDBAUGB//EADsQAAIBAwMCAwYEAwYHAAAAAAABAgMEERIhMQVBBlFhEyIycZGhFIHB8FKx0SRCkqLh8RUjMzRTcoL/xAAZAQADAQEBAAAAAAAAAAAAAAAAAQMCBAX/xAAkEQEBAAICAgICAgMAAAAAAAAAAQIRAzESIQRBUWETIjIzcf/aAAwDAQACEQMRAD8A3begT6CSCCaOXTaLApIdjPgzozCEgsAYB8hYHSHoBQaQghhE+SSAMkHEyCmASzIzQIcQgM2RmENgAEjmtybAE0IgxDYyQTQoEYwbQOBgwwQOABCQw4wCoMPUEgILQsBtAsAidIRJkQbZXRwQkNpGxRQ7Q8UIzJD4DaBYwYQkEoiBkg0h1EfAzBJDIOSAFQeQGQwcCBIcdILSM0Y+CTQLSBI8ATRPpAqRAI0gmgsCaCBG0CExmACCwmNgQCJCGAGqDIUxICOwWGwBkEcQgC6Ohh0MGmCmFIEVNIwGg4cDtDAYoNIEJMDEDkWRACZGSMia3M0Dix8ARJAgPFEiRVvupU6MVKo8KUlGPduT4RynVvFVzGpim6UYqW6cdTkvKTz91jknny44XVUxwuXTt1EdQOCl4zusaUqKeNqml8/+jlhP7FZ31aS96tVl6a5JejST/Qnl8rDHr21OK16K4ATicbY+J61J++/ax4cZ4UljvGSW/l72ToLPxNRq7ZcJPGI1Fpy3jZPhvc3hz4ZsZYWL+BpBsCbLMImAwpMBsQJjZGEAMxh8DYAAmx0wZrccCFKQDkKQOAItQ4LQgC+OAOaAmR5CwA0KmmpyH1EUWG0GwfItQlEdxDZlqGyLAsCMtZHKW4ekGUBUiiHObX91v5Y/VoUIFhQ2FDcF1XxGq9W3xCa0V5RlSeGpSelwTfriSwWvEtvCm4qKSkoYkuya559TQ6ta2/talRSiqsFmSb2VRxitSfCk44Xns13ObuqkqstUuX9W/Q8r5NuWWvw7cJPWulWnSy9ntz/sXKNLbff9e35EEbOS3zgkhF8TbWOI8fXBOabsT1KafBQuaMk9tpLDW/Elut/mizQzu1+X3ZarUcrjf/TdY+YtWVnp13Rb321CM8uT4k2lF6ltLaOxclE4G06hVoySpzeNSfsuVUltFJfPjbnbvg9EaPW4eTzxcmePjVNxAcS00RyRfSaDSPpDYzAgaQdIbGyARSjuMohSe46AAcRnEKTBbAgMcQgJd0BKAQjWjDoGlAkSFINBDpJow2AwTUhGSgJxBrXCissxrvxDj4UZyymPamHHll1G0oBqBya8UTT4HXi2XkT/AJcVLwZz6dW4ATic9b+Lv4kXIeJqbN+eNYvHlPpqxRYgtjLp9ZpvuTLrdNdxTKM+N/Dm/HnS2nGvF7e6pQxtJxee3xPDbw//ABmPYuMls201yvqdL4o61GVDTCST1xe+OE91v33OUtbpU2oYagsLLj/FlvDW8opL7+pxfIx8rue3Zxy+Ptpq2ezaax29PTy4ZHc2Tazj183zwyF9chJqNJTqSw5S92UcJd9MsbbF1XvxwnKMdCUnqzDU3stOPi3/AJdjl8NdzTU8kNGhv++V3x3BnXw/LHYuyknFuK5aWrj4ctrPG+xyXUuuuTehOEYRxJzW7bxjT5YbHhhcumbWnfzSXtMrEGpbZ5i84253welUJuUYyaw5RUmvJtJ4+54TYVZ1JRjN+63GKWyWG++PR8nvmg9Pi4/Dc25uS70ryRHInlEiki6SFgkkkA0IAYLDaBYEib3HTBfI6EZpMEJoYZEMOMMmlgfA+B8GyDgfA+B8CNA0Gp43HlEpXNffBPK+MU48LnlpQv6rk35GTVgat1HuZVaRw5e77exhJjNRSrohktiWsgox2FD0rRgyeNMNUwmaZsCFqAchlMBMQ3yzHG79F3fY042ClGEE0+ZYXmm9svsml9DNq7rGWs4WVys7bGvZuSrvdNKCS1be61sl21asEsxfTz/r3uXMEpPVBOLecPHZZTz3f1Oh6woU7OOrDrSknlJZlh5am/l5nPdZhKs6lxNaW56FD+DDw1LO6eTQsKsrivBPEo4U8PbaMVjOOWmsF7PWP67Rnd/ahedVqSpqOXGKjH3U3jVnEuXzz9/MV/da6cXpUVh68f3tO6l6JtZ+Y99F+yaa31fTeT/oUZyfsEt8cP6/Cv32NzGer+2Mt+5fwl8P1P7RSb4jUg/8y/oe2WXWYVO+54v4Up6q/pFZ/NbL7s7H2ji8p4N55+OXpLHi88dvQ5EUkYXQ+uavdlyb7RXHKZTcc2WFxuqgkgGiWSI5I0wBoBhsBiCGXI6GfI6AyaBY7YEmMi1CA1CETZwPgbUPqKEQhnIbUIzVuDJqPuaN1PYz508nNy3d07/i46lqnVqbMz6iNKtRaKVWBz13RSnTDhT2J1SDdMR5VSqbFaVQmvJYKDqi8msYmlUI3UwQSqkU6wbUmLRta3vLhvtns/MvdertSqOHMNDaWPha5+uDCs6/vb+ptdRf/Qnj3nmLX8UWt0zF7SzmqxvF1PZvOHphKS2WZYX3wU/BcMVXLso4X+JNL+Za8S1VKS9/44OLg1xjiWfPbBL4d6Y6NNznhOaWlPbd9voiu9cevyhZ/eVgdRblJrLaUtsvuuc/nn6EHU6qVOmly1v6Y22/fclqPt31t6vmsMr3zyqX54z5NlsfpHk6uvt0HhSy0U3N8z+y5/fyNmozP6VUxSivQtSkQytuVdOOHjjIUari8rlHZ9D6r7SGHycS2WukXjhUXk9jeGXjUebj8sf3HfSIpBwlqin5gSR2beWikRtkkokcogaLO46GSCSEQZMjkySSAaAAEFpEAa4sjuIzKEFsbI7GZk1e5kV5BVHljSRyZXderxY6xkUbiXqV8li4RVzuTdWvSxThkC5WEFSmQ3c9gy6S17YV/U5Mt3Bp30M5OeuW4v0JYz27MJNLiqkVSqVY3ANSsWmLVqxTucTXzR1/TrlT0asPRJ4Xpg4WjbzqSxTi5P04+p2nSelVYx97Cy845McmPpzZXbO8VWiS9pCWI68cbNvL/LuVeo3znaU5v4tl6rDOkvOmqpT0T3jzj18yhLodNQ0Y93ybYseptKyuTpV0tLlw9X17MqX/AMEfRpfU6yfQKWMadlwiGfh+k+33ZSckl2xlhcpYpdMqOMEmzTVYj/4Ml8MvyZHOnKLxJf0M33dryTUiypDp4IoMkTBnKO56Bea6S+RoyRx/h2+0Sa8zpJ3p2cd3i8nlx8cqnkiOSK0r0hleFElqKHM/8YJ3gEvMBsoyvCN3gBo5QjM/GCAnTyqoB1kYj6h6kcuoeow3HcIjncowZ9R9SSxutcjOV1G+OeWUjSiFKG2Q4Iepwcb1+mdcyKUpFy4kUahmrQvaEVWsDVeCrUqGbWpjtFcmNfUU0aVeoZ1eRn7WxxYFVODwdP0DwlKqlOtmMeVHu/manhrwwpYq1VtzBP8AmdeqCRa5bmon9s+2sI046YRSS8iRxLrp7cFatHBixm1SqyKdQtVpFWrMlaSnNkbYVSqQ+1FsJIsKaTWGQqYWscrNsVKtHS/TsDCRelHVFr6GYp4eCs9iTa/Qnhpo031IyKMgqki/FdenB8nD1toS6gwHfMz8sWWX24V13jG/FsqLI+GGyWXdMF3DIVFi0MNhI67ER+zYg2Sy6zI5VmWnakbtQ2SnOqzf8NUcpsyJWp03RqWmmiPJfTq+NN5baUFhENYscIqXVRk3f9s+4mUZyLNeRRrSJ1eBrTKFaRLVmVKszNWwmkFaoN0yy9tWjDs3l/JEddnR+BrPedT/AOV+oSLW+ONrq6dFRSS4SwPqX7ZDfVcFe1xJZb38jXlq6jm1/Xyo6twu27XkUa1SXyJ69TstvRGXVuRZbp442lURVrYBqXDKs5mPBT+L8mqSRDrIa0yFTH4H/GvKQevYoe1JYVR+KWXHpZoVSn1CGJ589wrWoH1NZin5Bj2LNZGtpl+jBNmRb1DUt6uGmVl1XPz4bjQ/AjfgTUoYcUx3A6NvGsZX4IX4Q03AFwDZM5Wo/wCGL2kWkNhR/CiL+BBshytyKVAvTRFJDpKfsDYt44SKEY7mpT2I5u/4s7qV1dvIoXEvIuznt5fvczbmRi11xSrSKFxIs13uUqrJrYqtZlSrIs1mUqjBbFBXkdz4Mhi1i/NtnA3Mtj0LwtDFrBehuQcl9aF1WqQ9KrZi/PI/WY7GT0a601HF9yU/2e15j5cN19Na5MuqjVuEZ1aJfKJYZKVSJBJFuUSvUFpq5qFZFfBarIrsTUy9BwHnCGRHdzxBjZt36KyqGhcrNJmVYs1ZP/ly+RPXtjl7ZdGZo06mxk0pF6lUNVPkm463o1bVDBekjI8PJ7+RtSiXxvp4fLNZVFgbAeBYNpInEWkkaBYaIOkQ4hBNKRFKQymBIKEtusyRoJso2Md8lxsjlfb0fjzWH/T3EtvMzK8y/VlsZtyTydMUq7KVQs1WUq0zMWiGqU6iJ6kyvUY4pFC8lsek+H/+2h8jzK9keleFXm1h8i06S5brR+pRycpfJwmprszsr6Bg3VDKeSOePvcdfBy+MWLa/U4JgVpGNCLpvb4fLyNO3rxki+OUyiHJj4Xc6R4K9RGjKJBUia0l/IyKsSrNGpcIozf0J6VmavqK1Z6ngnm88IaFLH6i2cvsdGljBoQjmEvkVYF+ivdZhjkyYVO2lngv0bfHJPBBSC1LLO1r9FucPBv4OLoVtMkzrLC51RLYX6ebz46u0skAySRC2V25jsBibBbDYPkQOoQmUcApCEFC5Y8fmTyEI58u3q8f+MNLgy7rliEZvSmPahMpXAwjM6XnalMq1BCNRWM2+4PR/BD/ALLEQi305+ZoXhk11yIROt4dMusveBwIRnFbPodGb82FWYhHTHLl2zrplLuIRiqY9JKq2I4jCJtRYpF+Pwv5CEYqPIrUiRjCF9p5Akb/AEJ7CEVw7c/N01pEMhxF64QAsYQgAQhAT//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9222" name="Picture 6" descr="http://4.bp.blogspot.com/-Fmcm1zyGXl4/T5_unUCYBMI/AAAAAAAAAQs/HpNlzEyRk4k/s1600/RegalizPalo.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85" y="4052145"/>
            <a:ext cx="3987059" cy="280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66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Effect transition="in" filter="randombar(horizontal)">
                                      <p:cBhvr>
                                        <p:cTn id="10" dur="500"/>
                                        <p:tgtEl>
                                          <p:spTgt spid="921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par>
                                <p:cTn id="16" presetID="22" presetClass="entr" presetSubtype="4" fill="hold" nodeType="withEffect">
                                  <p:stCondLst>
                                    <p:cond delay="0"/>
                                  </p:stCondLst>
                                  <p:childTnLst>
                                    <p:set>
                                      <p:cBhvr>
                                        <p:cTn id="17" dur="1" fill="hold">
                                          <p:stCondLst>
                                            <p:cond delay="0"/>
                                          </p:stCondLst>
                                        </p:cTn>
                                        <p:tgtEl>
                                          <p:spTgt spid="9222"/>
                                        </p:tgtEl>
                                        <p:attrNameLst>
                                          <p:attrName>style.visibility</p:attrName>
                                        </p:attrNameLst>
                                      </p:cBhvr>
                                      <p:to>
                                        <p:strVal val="visible"/>
                                      </p:to>
                                    </p:set>
                                    <p:animEffect transition="in" filter="wipe(down)">
                                      <p:cBhvr>
                                        <p:cTn id="18"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Autofit/>
          </a:bodyPr>
          <a:lstStyle/>
          <a:p>
            <a:r>
              <a:rPr lang="es-CO" sz="4800" b="1" i="1" dirty="0" smtClean="0">
                <a:latin typeface="Agency FB" pitchFamily="34" charset="0"/>
              </a:rPr>
              <a:t>Conclusión.</a:t>
            </a:r>
            <a:endParaRPr lang="es-CO" sz="4800" b="1" i="1" dirty="0">
              <a:latin typeface="Agency FB" pitchFamily="34" charset="0"/>
            </a:endParaRPr>
          </a:p>
        </p:txBody>
      </p:sp>
      <p:sp>
        <p:nvSpPr>
          <p:cNvPr id="3" name="2 Marcador de contenido"/>
          <p:cNvSpPr>
            <a:spLocks noGrp="1"/>
          </p:cNvSpPr>
          <p:nvPr>
            <p:ph idx="1"/>
          </p:nvPr>
        </p:nvSpPr>
        <p:spPr>
          <a:xfrm>
            <a:off x="539552" y="1340768"/>
            <a:ext cx="8229600" cy="4997152"/>
          </a:xfrm>
          <a:blipFill>
            <a:blip r:embed="rId2"/>
            <a:tile tx="0" ty="0" sx="100000" sy="100000" flip="none" algn="tl"/>
          </a:blipFill>
        </p:spPr>
        <p:txBody>
          <a:bodyPr>
            <a:normAutofit fontScale="77500" lnSpcReduction="20000"/>
          </a:bodyPr>
          <a:lstStyle/>
          <a:p>
            <a:pPr marL="0" indent="0" algn="ctr">
              <a:buNone/>
            </a:pPr>
            <a:r>
              <a:rPr lang="es-CO" dirty="0" smtClean="0"/>
              <a:t>Mi deseo y oración es que estos temas de salud nos ayuden a tener una vida más sana, y feliz. </a:t>
            </a:r>
            <a:r>
              <a:rPr lang="es-CO" dirty="0"/>
              <a:t>Nosotros mismos somos la posesión más valiosa para Dios...somos mayordomos de nosotros mismos, de nuestro cuerpo. La palabra de Dios nos dice </a:t>
            </a:r>
            <a:r>
              <a:rPr lang="es-CO" dirty="0" smtClean="0"/>
              <a:t>claramente a través del Espíritu de Profecía: «</a:t>
            </a:r>
            <a:r>
              <a:rPr lang="es-CO" dirty="0" smtClean="0">
                <a:latin typeface="Agency FB" pitchFamily="34" charset="0"/>
              </a:rPr>
              <a:t>La </a:t>
            </a:r>
            <a:r>
              <a:rPr lang="es-CO" dirty="0">
                <a:latin typeface="Agency FB" pitchFamily="34" charset="0"/>
              </a:rPr>
              <a:t>obra médica misionera es el brazo </a:t>
            </a:r>
            <a:r>
              <a:rPr lang="es-CO" b="1" i="1" dirty="0">
                <a:latin typeface="Agency FB" pitchFamily="34" charset="0"/>
              </a:rPr>
              <a:t>derecho</a:t>
            </a:r>
            <a:r>
              <a:rPr lang="es-CO" dirty="0">
                <a:latin typeface="Agency FB" pitchFamily="34" charset="0"/>
              </a:rPr>
              <a:t>, la </a:t>
            </a:r>
            <a:r>
              <a:rPr lang="es-CO" b="1" i="1" dirty="0">
                <a:latin typeface="Agency FB" pitchFamily="34" charset="0"/>
              </a:rPr>
              <a:t>mano</a:t>
            </a:r>
            <a:r>
              <a:rPr lang="es-CO" dirty="0">
                <a:latin typeface="Agency FB" pitchFamily="34" charset="0"/>
              </a:rPr>
              <a:t> ayudadora del </a:t>
            </a:r>
            <a:r>
              <a:rPr lang="es-CO" b="1" i="1" dirty="0" smtClean="0">
                <a:latin typeface="Agency FB" pitchFamily="34" charset="0"/>
              </a:rPr>
              <a:t>Evangelio»</a:t>
            </a:r>
            <a:r>
              <a:rPr lang="es-CO" dirty="0" smtClean="0"/>
              <a:t>, Y en los Evangelios encontramos que Cristo dedicó más tiempo a sanar que a predicar.</a:t>
            </a:r>
            <a:endParaRPr lang="es-CO" dirty="0"/>
          </a:p>
          <a:p>
            <a:pPr marL="0" indent="0">
              <a:buNone/>
            </a:pPr>
            <a:endParaRPr lang="es-CO" b="1" dirty="0" smtClean="0"/>
          </a:p>
          <a:p>
            <a:pPr marL="0" indent="0">
              <a:buNone/>
            </a:pPr>
            <a:r>
              <a:rPr lang="es-CO" dirty="0" smtClean="0"/>
              <a:t>El apóstol Pablo dice:</a:t>
            </a:r>
            <a:r>
              <a:rPr lang="es-CO" b="1" dirty="0" smtClean="0"/>
              <a:t> </a:t>
            </a:r>
            <a:r>
              <a:rPr lang="es-CO" b="1" dirty="0" smtClean="0">
                <a:latin typeface="Agency FB" pitchFamily="34" charset="0"/>
              </a:rPr>
              <a:t>«¿</a:t>
            </a:r>
            <a:r>
              <a:rPr lang="es-CO" b="1" dirty="0">
                <a:latin typeface="Agency FB" pitchFamily="34" charset="0"/>
              </a:rPr>
              <a:t>No sabéis que vuestro cuerpo es templo del Espíritu Santo, que está en vosotros, que tenéis de Dios, Y que </a:t>
            </a:r>
            <a:r>
              <a:rPr lang="es-CO" b="1" i="1" dirty="0">
                <a:latin typeface="Agency FB" pitchFamily="34" charset="0"/>
              </a:rPr>
              <a:t>no sois vuestros</a:t>
            </a:r>
            <a:r>
              <a:rPr lang="es-CO" b="1" dirty="0">
                <a:latin typeface="Agency FB" pitchFamily="34" charset="0"/>
              </a:rPr>
              <a:t>? Porque habéis sido comprados por precio. </a:t>
            </a:r>
            <a:r>
              <a:rPr lang="es-CO" b="1" dirty="0" smtClean="0">
                <a:latin typeface="Agency FB" pitchFamily="34" charset="0"/>
              </a:rPr>
              <a:t>Por </a:t>
            </a:r>
            <a:r>
              <a:rPr lang="es-CO" b="1" dirty="0">
                <a:latin typeface="Agency FB" pitchFamily="34" charset="0"/>
              </a:rPr>
              <a:t>tanto, </a:t>
            </a:r>
            <a:r>
              <a:rPr lang="es-CO" b="1" i="1" dirty="0">
                <a:latin typeface="Agency FB" pitchFamily="34" charset="0"/>
              </a:rPr>
              <a:t>glorificad a Dios en vuestro cuerpo y en vuestro espíritu los cuales son de </a:t>
            </a:r>
            <a:r>
              <a:rPr lang="es-CO" b="1" i="1" dirty="0" smtClean="0">
                <a:latin typeface="Agency FB" pitchFamily="34" charset="0"/>
              </a:rPr>
              <a:t>Dios</a:t>
            </a:r>
            <a:r>
              <a:rPr lang="es-CO" b="1" i="1" dirty="0" smtClean="0"/>
              <a:t>».</a:t>
            </a:r>
            <a:endParaRPr lang="es-CO" b="1" dirty="0" smtClean="0"/>
          </a:p>
          <a:p>
            <a:pPr marL="0" indent="0" algn="ctr">
              <a:buNone/>
            </a:pPr>
            <a:r>
              <a:rPr lang="es-CO" dirty="0" smtClean="0">
                <a:solidFill>
                  <a:srgbClr val="FF0000"/>
                </a:solidFill>
              </a:rPr>
              <a:t>1Corintios 6:19,20.</a:t>
            </a:r>
          </a:p>
          <a:p>
            <a:pPr marL="0" indent="0" algn="ctr">
              <a:buNone/>
            </a:pPr>
            <a:r>
              <a:rPr lang="es-CO" sz="3400" b="1" dirty="0" smtClean="0">
                <a:solidFill>
                  <a:srgbClr val="FF0000"/>
                </a:solidFill>
              </a:rPr>
              <a:t>Que Dios le bendiga es mi oración. Amen.</a:t>
            </a:r>
            <a:endParaRPr lang="es-CO" sz="3400" b="1" dirty="0">
              <a:solidFill>
                <a:srgbClr val="FF0000"/>
              </a:solidFill>
            </a:endParaRPr>
          </a:p>
          <a:p>
            <a:endParaRPr lang="es-CO" sz="3400" b="1" dirty="0"/>
          </a:p>
        </p:txBody>
      </p:sp>
    </p:spTree>
    <p:extLst>
      <p:ext uri="{BB962C8B-B14F-4D97-AF65-F5344CB8AC3E}">
        <p14:creationId xmlns:p14="http://schemas.microsoft.com/office/powerpoint/2010/main" val="310803166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fade">
                                      <p:cBhvr>
                                        <p:cTn id="57" dur="2000"/>
                                        <p:tgtEl>
                                          <p:spTgt spid="3">
                                            <p:txEl>
                                              <p:pRg st="4" end="4"/>
                                            </p:txEl>
                                          </p:spTgt>
                                        </p:tgtEl>
                                      </p:cBhvr>
                                    </p:animEffect>
                                    <p:anim calcmode="lin" valueType="num">
                                      <p:cBhvr>
                                        <p:cTn id="5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5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665</TotalTime>
  <Words>1887</Words>
  <Application>Microsoft Office PowerPoint</Application>
  <PresentationFormat>Presentación en pantalla (4:3)</PresentationFormat>
  <Paragraphs>108</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COMO DEJAR DE FUNAR</vt:lpstr>
      <vt:lpstr>Presentación de PowerPoint</vt:lpstr>
      <vt:lpstr>¿Qué riesgos tiene el fumador pasivo?</vt:lpstr>
      <vt:lpstr>Presentación de PowerPoint</vt:lpstr>
      <vt:lpstr>Presentación de PowerPoint</vt:lpstr>
      <vt:lpstr>Presentación de PowerPoint</vt:lpstr>
      <vt:lpstr>Presentación de PowerPoint</vt:lpstr>
      <vt:lpstr>Presentación de PowerPoint</vt:lpstr>
      <vt:lpstr>CAUSAS PARA DEJAR DE FUMAR</vt:lpstr>
      <vt:lpstr>Presentación de PowerPoint</vt:lpstr>
      <vt:lpstr>Presentación de PowerPoint</vt:lpstr>
      <vt:lpstr>Presentación de PowerPoint</vt:lpstr>
      <vt:lpstr>REMEDIOS CASEROS PARA DEJAR DE FUMAR</vt:lpstr>
      <vt:lpstr>Presentación de PowerPoint</vt:lpstr>
      <vt:lpstr>Presentación de PowerPoint</vt:lpstr>
      <vt:lpstr>A continuación encontrará 6 recetas de jugos curativos</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COMO DEJAR DE FUNAR</dc:title>
  <dc:creator>FAMILIA FIERRO CH</dc:creator>
  <cp:lastModifiedBy>FAMILIA FIERRO CH</cp:lastModifiedBy>
  <cp:revision>61</cp:revision>
  <dcterms:created xsi:type="dcterms:W3CDTF">2013-11-04T13:08:43Z</dcterms:created>
  <dcterms:modified xsi:type="dcterms:W3CDTF">2013-11-10T02:20:05Z</dcterms:modified>
</cp:coreProperties>
</file>